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8" r:id="rId2"/>
    <p:sldId id="394" r:id="rId3"/>
    <p:sldId id="382" r:id="rId4"/>
    <p:sldId id="395" r:id="rId5"/>
    <p:sldId id="372" r:id="rId6"/>
    <p:sldId id="308" r:id="rId7"/>
    <p:sldId id="393" r:id="rId8"/>
    <p:sldId id="385" r:id="rId9"/>
    <p:sldId id="391" r:id="rId10"/>
    <p:sldId id="392" r:id="rId11"/>
    <p:sldId id="375" r:id="rId12"/>
    <p:sldId id="374" r:id="rId13"/>
    <p:sldId id="352" r:id="rId14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060" autoAdjust="0"/>
    <p:restoredTop sz="93201"/>
  </p:normalViewPr>
  <p:slideViewPr>
    <p:cSldViewPr snapToGrid="0" snapToObjects="1">
      <p:cViewPr varScale="1">
        <p:scale>
          <a:sx n="92" d="100"/>
          <a:sy n="92" d="100"/>
        </p:scale>
        <p:origin x="97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20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0D6C7C-858D-1344-9CFC-3C1A7F2D287D}" type="doc">
      <dgm:prSet loTypeId="urn:microsoft.com/office/officeart/2005/8/layout/venn1" loCatId="relationship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nl-NL"/>
        </a:p>
      </dgm:t>
    </dgm:pt>
    <dgm:pt modelId="{DBD0CE0C-2DA8-F442-BBF7-BF4F2FFBAC00}">
      <dgm:prSet phldrT="[Tekst]" custT="1"/>
      <dgm:spPr/>
      <dgm:t>
        <a:bodyPr/>
        <a:lstStyle/>
        <a:p>
          <a:r>
            <a:rPr lang="nl-NL" sz="3200" b="1" dirty="0" smtClean="0"/>
            <a:t>The </a:t>
          </a:r>
          <a:r>
            <a:rPr lang="nl-NL" sz="3200" b="1" dirty="0" err="1" smtClean="0"/>
            <a:t>learner</a:t>
          </a:r>
          <a:endParaRPr lang="nl-NL" sz="3200" b="1" dirty="0" smtClean="0"/>
        </a:p>
        <a:p>
          <a:r>
            <a:rPr lang="nl-NL" sz="2400" b="1" dirty="0" smtClean="0"/>
            <a:t>=</a:t>
          </a:r>
          <a:endParaRPr lang="nl-NL" sz="2400" b="1" dirty="0" smtClean="0"/>
        </a:p>
        <a:p>
          <a:r>
            <a:rPr lang="nl-NL" sz="2400" b="1" dirty="0" smtClean="0"/>
            <a:t>Personal standard</a:t>
          </a:r>
          <a:endParaRPr lang="nl-NL" sz="2400" b="1" dirty="0"/>
        </a:p>
      </dgm:t>
    </dgm:pt>
    <dgm:pt modelId="{53E13FFC-E1B2-2D43-B46B-655687992CDF}" type="parTrans" cxnId="{551FCED7-7BDA-5043-8629-C9D90A86B9F6}">
      <dgm:prSet/>
      <dgm:spPr/>
      <dgm:t>
        <a:bodyPr/>
        <a:lstStyle/>
        <a:p>
          <a:endParaRPr lang="nl-NL"/>
        </a:p>
      </dgm:t>
    </dgm:pt>
    <dgm:pt modelId="{5BBF6756-3630-6346-A8BB-DFF6C1A4CFAC}" type="sibTrans" cxnId="{551FCED7-7BDA-5043-8629-C9D90A86B9F6}">
      <dgm:prSet/>
      <dgm:spPr/>
      <dgm:t>
        <a:bodyPr/>
        <a:lstStyle/>
        <a:p>
          <a:endParaRPr lang="nl-NL"/>
        </a:p>
      </dgm:t>
    </dgm:pt>
    <dgm:pt modelId="{EB378195-00E9-D945-AE8C-3E8A049DC5A5}">
      <dgm:prSet phldrT="[Tekst]" custT="1"/>
      <dgm:spPr/>
      <dgm:t>
        <a:bodyPr/>
        <a:lstStyle/>
        <a:p>
          <a:r>
            <a:rPr lang="nl-NL" sz="3200" b="1" dirty="0" err="1" smtClean="0"/>
            <a:t>Employer</a:t>
          </a:r>
          <a:r>
            <a:rPr lang="nl-NL" sz="3200" b="1" dirty="0" smtClean="0"/>
            <a:t> </a:t>
          </a:r>
          <a:endParaRPr lang="nl-NL" sz="2400" b="1" dirty="0" smtClean="0"/>
        </a:p>
        <a:p>
          <a:r>
            <a:rPr lang="nl-NL" sz="2400" b="1" dirty="0" smtClean="0"/>
            <a:t>=</a:t>
          </a:r>
          <a:endParaRPr lang="nl-NL" sz="2400" b="1" dirty="0" smtClean="0"/>
        </a:p>
        <a:p>
          <a:r>
            <a:rPr lang="nl-NL" sz="2400" b="1" dirty="0" err="1" smtClean="0"/>
            <a:t>Occupational</a:t>
          </a:r>
          <a:r>
            <a:rPr lang="nl-NL" sz="2400" b="1" dirty="0" smtClean="0"/>
            <a:t> </a:t>
          </a:r>
          <a:r>
            <a:rPr lang="nl-NL" sz="2400" b="1" dirty="0" err="1" smtClean="0"/>
            <a:t>standards</a:t>
          </a:r>
          <a:endParaRPr lang="nl-NL" sz="2400" b="1" dirty="0"/>
        </a:p>
      </dgm:t>
    </dgm:pt>
    <dgm:pt modelId="{CBB9BD9B-F3ED-E04D-B898-31B989459DC5}" type="parTrans" cxnId="{DE3CE24F-006B-C34B-863D-DDACB4C9C420}">
      <dgm:prSet/>
      <dgm:spPr/>
      <dgm:t>
        <a:bodyPr/>
        <a:lstStyle/>
        <a:p>
          <a:endParaRPr lang="nl-NL"/>
        </a:p>
      </dgm:t>
    </dgm:pt>
    <dgm:pt modelId="{FD66BEF1-2D3E-6C43-A2DB-4F7922736F70}" type="sibTrans" cxnId="{DE3CE24F-006B-C34B-863D-DDACB4C9C420}">
      <dgm:prSet/>
      <dgm:spPr/>
      <dgm:t>
        <a:bodyPr/>
        <a:lstStyle/>
        <a:p>
          <a:endParaRPr lang="nl-NL"/>
        </a:p>
      </dgm:t>
    </dgm:pt>
    <dgm:pt modelId="{19E56C28-1997-5A4F-BED1-E479825CCFBD}">
      <dgm:prSet phldrT="[Tekst]" custT="1"/>
      <dgm:spPr/>
      <dgm:t>
        <a:bodyPr/>
        <a:lstStyle/>
        <a:p>
          <a:r>
            <a:rPr lang="nl-NL" sz="3200" b="1" dirty="0" smtClean="0"/>
            <a:t>Teacher</a:t>
          </a:r>
          <a:endParaRPr lang="nl-NL" sz="2400" b="1" dirty="0" smtClean="0"/>
        </a:p>
        <a:p>
          <a:r>
            <a:rPr lang="nl-NL" sz="2400" b="1" dirty="0" smtClean="0"/>
            <a:t>=</a:t>
          </a:r>
          <a:endParaRPr lang="nl-NL" sz="2400" b="1" dirty="0" smtClean="0"/>
        </a:p>
        <a:p>
          <a:r>
            <a:rPr lang="nl-NL" sz="2400" b="1" dirty="0" err="1" smtClean="0"/>
            <a:t>Qualification</a:t>
          </a:r>
          <a:r>
            <a:rPr lang="nl-NL" sz="2400" b="1" dirty="0" smtClean="0"/>
            <a:t> </a:t>
          </a:r>
          <a:r>
            <a:rPr lang="nl-NL" sz="2400" b="1" dirty="0" err="1" smtClean="0"/>
            <a:t>standards</a:t>
          </a:r>
          <a:r>
            <a:rPr lang="nl-NL" sz="2400" b="1" dirty="0" smtClean="0"/>
            <a:t> </a:t>
          </a:r>
          <a:endParaRPr lang="nl-NL" sz="2400" b="1" dirty="0"/>
        </a:p>
      </dgm:t>
    </dgm:pt>
    <dgm:pt modelId="{E59D428B-6252-6241-B68A-A7CC34989DC4}" type="parTrans" cxnId="{0144476B-EBF5-6D40-ABF5-5941343EE1CD}">
      <dgm:prSet/>
      <dgm:spPr/>
      <dgm:t>
        <a:bodyPr/>
        <a:lstStyle/>
        <a:p>
          <a:endParaRPr lang="nl-NL"/>
        </a:p>
      </dgm:t>
    </dgm:pt>
    <dgm:pt modelId="{82AF4B0A-60EC-F948-9A18-3523A189F911}" type="sibTrans" cxnId="{0144476B-EBF5-6D40-ABF5-5941343EE1CD}">
      <dgm:prSet/>
      <dgm:spPr/>
      <dgm:t>
        <a:bodyPr/>
        <a:lstStyle/>
        <a:p>
          <a:endParaRPr lang="nl-NL"/>
        </a:p>
      </dgm:t>
    </dgm:pt>
    <dgm:pt modelId="{38831621-77A0-6D4D-BDDD-0CD48F24DADC}" type="pres">
      <dgm:prSet presAssocID="{3D0D6C7C-858D-1344-9CFC-3C1A7F2D287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BC5B35E7-0B8D-8B4A-83AA-595195F8B069}" type="pres">
      <dgm:prSet presAssocID="{DBD0CE0C-2DA8-F442-BBF7-BF4F2FFBAC00}" presName="circ1" presStyleLbl="vennNode1" presStyleIdx="0" presStyleCnt="3" custLinFactNeighborX="531" custLinFactNeighborY="-1939"/>
      <dgm:spPr/>
      <dgm:t>
        <a:bodyPr/>
        <a:lstStyle/>
        <a:p>
          <a:endParaRPr lang="nl-NL"/>
        </a:p>
      </dgm:t>
    </dgm:pt>
    <dgm:pt modelId="{C45416B5-FB25-794D-A824-540BB8CF076A}" type="pres">
      <dgm:prSet presAssocID="{DBD0CE0C-2DA8-F442-BBF7-BF4F2FFBAC0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A5FD4EC-80F6-654A-813C-04641BB5FB2C}" type="pres">
      <dgm:prSet presAssocID="{EB378195-00E9-D945-AE8C-3E8A049DC5A5}" presName="circ2" presStyleLbl="vennNode1" presStyleIdx="1" presStyleCnt="3"/>
      <dgm:spPr/>
      <dgm:t>
        <a:bodyPr/>
        <a:lstStyle/>
        <a:p>
          <a:endParaRPr lang="nl-NL"/>
        </a:p>
      </dgm:t>
    </dgm:pt>
    <dgm:pt modelId="{ADB88FDF-47EC-4F4B-82FB-E0A0A2E54A58}" type="pres">
      <dgm:prSet presAssocID="{EB378195-00E9-D945-AE8C-3E8A049DC5A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322AEDA-0DE1-DF42-BE49-080D6FDF36C5}" type="pres">
      <dgm:prSet presAssocID="{19E56C28-1997-5A4F-BED1-E479825CCFBD}" presName="circ3" presStyleLbl="vennNode1" presStyleIdx="2" presStyleCnt="3"/>
      <dgm:spPr/>
      <dgm:t>
        <a:bodyPr/>
        <a:lstStyle/>
        <a:p>
          <a:endParaRPr lang="nl-NL"/>
        </a:p>
      </dgm:t>
    </dgm:pt>
    <dgm:pt modelId="{4F025331-4A49-104A-A1F5-F8B3761AC9F6}" type="pres">
      <dgm:prSet presAssocID="{19E56C28-1997-5A4F-BED1-E479825CCFB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551FCED7-7BDA-5043-8629-C9D90A86B9F6}" srcId="{3D0D6C7C-858D-1344-9CFC-3C1A7F2D287D}" destId="{DBD0CE0C-2DA8-F442-BBF7-BF4F2FFBAC00}" srcOrd="0" destOrd="0" parTransId="{53E13FFC-E1B2-2D43-B46B-655687992CDF}" sibTransId="{5BBF6756-3630-6346-A8BB-DFF6C1A4CFAC}"/>
    <dgm:cxn modelId="{FCAAF785-E99B-2E4E-A55A-05CECF55A1E9}" type="presOf" srcId="{19E56C28-1997-5A4F-BED1-E479825CCFBD}" destId="{4F025331-4A49-104A-A1F5-F8B3761AC9F6}" srcOrd="1" destOrd="0" presId="urn:microsoft.com/office/officeart/2005/8/layout/venn1"/>
    <dgm:cxn modelId="{F2B66FA9-27F5-DC46-B642-7BBCE0861EE4}" type="presOf" srcId="{DBD0CE0C-2DA8-F442-BBF7-BF4F2FFBAC00}" destId="{BC5B35E7-0B8D-8B4A-83AA-595195F8B069}" srcOrd="0" destOrd="0" presId="urn:microsoft.com/office/officeart/2005/8/layout/venn1"/>
    <dgm:cxn modelId="{DE3CE24F-006B-C34B-863D-DDACB4C9C420}" srcId="{3D0D6C7C-858D-1344-9CFC-3C1A7F2D287D}" destId="{EB378195-00E9-D945-AE8C-3E8A049DC5A5}" srcOrd="1" destOrd="0" parTransId="{CBB9BD9B-F3ED-E04D-B898-31B989459DC5}" sibTransId="{FD66BEF1-2D3E-6C43-A2DB-4F7922736F70}"/>
    <dgm:cxn modelId="{114F1274-E5EF-4048-9405-CFA67696306C}" type="presOf" srcId="{EB378195-00E9-D945-AE8C-3E8A049DC5A5}" destId="{5A5FD4EC-80F6-654A-813C-04641BB5FB2C}" srcOrd="0" destOrd="0" presId="urn:microsoft.com/office/officeart/2005/8/layout/venn1"/>
    <dgm:cxn modelId="{0144476B-EBF5-6D40-ABF5-5941343EE1CD}" srcId="{3D0D6C7C-858D-1344-9CFC-3C1A7F2D287D}" destId="{19E56C28-1997-5A4F-BED1-E479825CCFBD}" srcOrd="2" destOrd="0" parTransId="{E59D428B-6252-6241-B68A-A7CC34989DC4}" sibTransId="{82AF4B0A-60EC-F948-9A18-3523A189F911}"/>
    <dgm:cxn modelId="{D5C5AA28-7894-8B4D-AED5-B6C995C9B4D4}" type="presOf" srcId="{3D0D6C7C-858D-1344-9CFC-3C1A7F2D287D}" destId="{38831621-77A0-6D4D-BDDD-0CD48F24DADC}" srcOrd="0" destOrd="0" presId="urn:microsoft.com/office/officeart/2005/8/layout/venn1"/>
    <dgm:cxn modelId="{AF933428-43DB-3D4E-BA7D-1E8D8CD93DEA}" type="presOf" srcId="{EB378195-00E9-D945-AE8C-3E8A049DC5A5}" destId="{ADB88FDF-47EC-4F4B-82FB-E0A0A2E54A58}" srcOrd="1" destOrd="0" presId="urn:microsoft.com/office/officeart/2005/8/layout/venn1"/>
    <dgm:cxn modelId="{2119B672-BF50-814C-ABC8-48571DBA6930}" type="presOf" srcId="{DBD0CE0C-2DA8-F442-BBF7-BF4F2FFBAC00}" destId="{C45416B5-FB25-794D-A824-540BB8CF076A}" srcOrd="1" destOrd="0" presId="urn:microsoft.com/office/officeart/2005/8/layout/venn1"/>
    <dgm:cxn modelId="{10CECBB6-A6E6-F042-AE9E-46999FAC8097}" type="presOf" srcId="{19E56C28-1997-5A4F-BED1-E479825CCFBD}" destId="{2322AEDA-0DE1-DF42-BE49-080D6FDF36C5}" srcOrd="0" destOrd="0" presId="urn:microsoft.com/office/officeart/2005/8/layout/venn1"/>
    <dgm:cxn modelId="{2C57CC9A-CB69-DB4A-B07A-AA502396E095}" type="presParOf" srcId="{38831621-77A0-6D4D-BDDD-0CD48F24DADC}" destId="{BC5B35E7-0B8D-8B4A-83AA-595195F8B069}" srcOrd="0" destOrd="0" presId="urn:microsoft.com/office/officeart/2005/8/layout/venn1"/>
    <dgm:cxn modelId="{D2B63035-D3F5-7748-93F2-09270D8841BA}" type="presParOf" srcId="{38831621-77A0-6D4D-BDDD-0CD48F24DADC}" destId="{C45416B5-FB25-794D-A824-540BB8CF076A}" srcOrd="1" destOrd="0" presId="urn:microsoft.com/office/officeart/2005/8/layout/venn1"/>
    <dgm:cxn modelId="{3E55E7FA-A0C9-4149-B904-5638A27229DD}" type="presParOf" srcId="{38831621-77A0-6D4D-BDDD-0CD48F24DADC}" destId="{5A5FD4EC-80F6-654A-813C-04641BB5FB2C}" srcOrd="2" destOrd="0" presId="urn:microsoft.com/office/officeart/2005/8/layout/venn1"/>
    <dgm:cxn modelId="{1DEAA9B2-B913-A543-AD30-3B9F3B93DE1C}" type="presParOf" srcId="{38831621-77A0-6D4D-BDDD-0CD48F24DADC}" destId="{ADB88FDF-47EC-4F4B-82FB-E0A0A2E54A58}" srcOrd="3" destOrd="0" presId="urn:microsoft.com/office/officeart/2005/8/layout/venn1"/>
    <dgm:cxn modelId="{0B0207D2-EC05-2846-8B74-265918CCAA15}" type="presParOf" srcId="{38831621-77A0-6D4D-BDDD-0CD48F24DADC}" destId="{2322AEDA-0DE1-DF42-BE49-080D6FDF36C5}" srcOrd="4" destOrd="0" presId="urn:microsoft.com/office/officeart/2005/8/layout/venn1"/>
    <dgm:cxn modelId="{6E828265-CF8F-E44E-B81A-0CABCCBD6458}" type="presParOf" srcId="{38831621-77A0-6D4D-BDDD-0CD48F24DADC}" destId="{4F025331-4A49-104A-A1F5-F8B3761AC9F6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947A13-3526-2249-A55D-CA5259F9306A}" type="doc">
      <dgm:prSet loTypeId="urn:microsoft.com/office/officeart/2009/3/layout/IncreasingArrowsProcess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nl-NL"/>
        </a:p>
      </dgm:t>
    </dgm:pt>
    <dgm:pt modelId="{A1943F6F-6AF5-E843-A432-9C465632E0FD}">
      <dgm:prSet phldrT="[Tekst]" custT="1"/>
      <dgm:spPr/>
      <dgm:t>
        <a:bodyPr/>
        <a:lstStyle/>
        <a:p>
          <a:r>
            <a:rPr lang="nl-NL" sz="1800" b="1" dirty="0" smtClean="0"/>
            <a:t>Engagement</a:t>
          </a:r>
          <a:endParaRPr lang="nl-NL" sz="2000" b="1" dirty="0"/>
        </a:p>
      </dgm:t>
    </dgm:pt>
    <dgm:pt modelId="{0898E907-F329-4646-B40E-6D4FCA0DD202}" type="parTrans" cxnId="{34C8E61A-8DE1-2B49-8D3A-B862FF6923F7}">
      <dgm:prSet/>
      <dgm:spPr/>
      <dgm:t>
        <a:bodyPr/>
        <a:lstStyle/>
        <a:p>
          <a:endParaRPr lang="nl-NL"/>
        </a:p>
      </dgm:t>
    </dgm:pt>
    <dgm:pt modelId="{1B90A6E6-BA51-7E4F-A743-16D057E4D3BF}" type="sibTrans" cxnId="{34C8E61A-8DE1-2B49-8D3A-B862FF6923F7}">
      <dgm:prSet/>
      <dgm:spPr/>
      <dgm:t>
        <a:bodyPr/>
        <a:lstStyle/>
        <a:p>
          <a:endParaRPr lang="nl-NL"/>
        </a:p>
      </dgm:t>
    </dgm:pt>
    <dgm:pt modelId="{18C71AB4-7AE2-BD4C-8C6A-2F2566EB112C}">
      <dgm:prSet phldrT="[Tekst]" custT="1"/>
      <dgm:spPr/>
      <dgm:t>
        <a:bodyPr/>
        <a:lstStyle/>
        <a:p>
          <a:r>
            <a:rPr lang="nl-NL" sz="1800" b="1" dirty="0" err="1" smtClean="0"/>
            <a:t>Assesssment</a:t>
          </a:r>
          <a:endParaRPr lang="nl-NL" sz="2000" b="1" dirty="0"/>
        </a:p>
      </dgm:t>
    </dgm:pt>
    <dgm:pt modelId="{FA66A6A4-462C-5742-9F10-B2222881C9E6}" type="parTrans" cxnId="{81A5D7C8-4610-9F43-A794-4B5C848F0B3B}">
      <dgm:prSet/>
      <dgm:spPr/>
      <dgm:t>
        <a:bodyPr/>
        <a:lstStyle/>
        <a:p>
          <a:endParaRPr lang="nl-NL"/>
        </a:p>
      </dgm:t>
    </dgm:pt>
    <dgm:pt modelId="{1D471100-4294-7840-822C-5A22519963A8}" type="sibTrans" cxnId="{81A5D7C8-4610-9F43-A794-4B5C848F0B3B}">
      <dgm:prSet/>
      <dgm:spPr/>
      <dgm:t>
        <a:bodyPr/>
        <a:lstStyle/>
        <a:p>
          <a:endParaRPr lang="nl-NL"/>
        </a:p>
      </dgm:t>
    </dgm:pt>
    <dgm:pt modelId="{A557D3AA-D0C1-714D-B4F9-61E54A274695}">
      <dgm:prSet phldrT="[Tekst]" custT="1"/>
      <dgm:spPr/>
      <dgm:t>
        <a:bodyPr/>
        <a:lstStyle/>
        <a:p>
          <a:pPr marL="87313" indent="0">
            <a:tabLst/>
          </a:pPr>
          <a:r>
            <a:rPr lang="en-AU" sz="1600" noProof="0" dirty="0" smtClean="0"/>
            <a:t>Process</a:t>
          </a:r>
        </a:p>
        <a:p>
          <a:pPr marL="87313" indent="0">
            <a:tabLst/>
          </a:pPr>
          <a:r>
            <a:rPr lang="nl-NL" sz="1600" dirty="0" smtClean="0"/>
            <a:t>Assessment </a:t>
          </a:r>
          <a:endParaRPr lang="nl-NL" sz="1600" dirty="0" smtClean="0"/>
        </a:p>
        <a:p>
          <a:pPr marL="87313" indent="0">
            <a:tabLst/>
          </a:pPr>
          <a:endParaRPr lang="nl-NL" sz="1600" dirty="0" smtClean="0"/>
        </a:p>
        <a:p>
          <a:endParaRPr lang="nl-NL" sz="1600" dirty="0"/>
        </a:p>
      </dgm:t>
    </dgm:pt>
    <dgm:pt modelId="{A9FBEB13-65B7-5246-816F-B413F84F7FCB}" type="parTrans" cxnId="{18953072-C793-5043-8710-FB40D4D90EDE}">
      <dgm:prSet/>
      <dgm:spPr/>
      <dgm:t>
        <a:bodyPr/>
        <a:lstStyle/>
        <a:p>
          <a:endParaRPr lang="nl-NL"/>
        </a:p>
      </dgm:t>
    </dgm:pt>
    <dgm:pt modelId="{029EA66B-29D3-254A-8029-3487DE6C805E}" type="sibTrans" cxnId="{18953072-C793-5043-8710-FB40D4D90EDE}">
      <dgm:prSet/>
      <dgm:spPr/>
      <dgm:t>
        <a:bodyPr/>
        <a:lstStyle/>
        <a:p>
          <a:endParaRPr lang="nl-NL"/>
        </a:p>
      </dgm:t>
    </dgm:pt>
    <dgm:pt modelId="{B991D713-3D78-0547-AEA4-602B0619C9D4}">
      <dgm:prSet phldrT="[Tekst]" custT="1"/>
      <dgm:spPr/>
      <dgm:t>
        <a:bodyPr/>
        <a:lstStyle/>
        <a:p>
          <a:r>
            <a:rPr lang="nl-NL" sz="1800" b="1" dirty="0" smtClean="0"/>
            <a:t>Impact</a:t>
          </a:r>
          <a:endParaRPr lang="nl-NL" sz="1800" b="1" dirty="0"/>
        </a:p>
      </dgm:t>
    </dgm:pt>
    <dgm:pt modelId="{E0F2D97B-81EF-254A-8CE5-C7711A82C83B}" type="parTrans" cxnId="{2193E71D-9D72-344B-9BBD-D884D9E515CE}">
      <dgm:prSet/>
      <dgm:spPr/>
      <dgm:t>
        <a:bodyPr/>
        <a:lstStyle/>
        <a:p>
          <a:endParaRPr lang="nl-NL"/>
        </a:p>
      </dgm:t>
    </dgm:pt>
    <dgm:pt modelId="{438283ED-A4F0-044E-AB65-124EF9A55E63}" type="sibTrans" cxnId="{2193E71D-9D72-344B-9BBD-D884D9E515CE}">
      <dgm:prSet/>
      <dgm:spPr/>
      <dgm:t>
        <a:bodyPr/>
        <a:lstStyle/>
        <a:p>
          <a:endParaRPr lang="nl-NL"/>
        </a:p>
      </dgm:t>
    </dgm:pt>
    <dgm:pt modelId="{71ED0D63-D484-0941-86B9-ADDD67E0595A}">
      <dgm:prSet phldrT="[Tekst]" custT="1"/>
      <dgm:spPr/>
      <dgm:t>
        <a:bodyPr/>
        <a:lstStyle/>
        <a:p>
          <a:pPr marL="87313" indent="0"/>
          <a:r>
            <a:rPr lang="nl-NL" sz="1600" dirty="0" err="1" smtClean="0"/>
            <a:t>Motivation</a:t>
          </a:r>
          <a:endParaRPr lang="nl-NL" sz="1600" dirty="0" smtClean="0"/>
        </a:p>
        <a:p>
          <a:pPr marL="87313" indent="0"/>
          <a:r>
            <a:rPr lang="nl-NL" sz="1600" dirty="0" err="1" smtClean="0"/>
            <a:t>Meaning</a:t>
          </a:r>
          <a:endParaRPr lang="nl-NL" sz="1600" dirty="0"/>
        </a:p>
      </dgm:t>
    </dgm:pt>
    <dgm:pt modelId="{2F715C27-55EE-A94F-A197-90366BCC75E0}" type="parTrans" cxnId="{53615316-D8CA-6F45-AEE6-D8C6BB88F62A}">
      <dgm:prSet/>
      <dgm:spPr/>
      <dgm:t>
        <a:bodyPr/>
        <a:lstStyle/>
        <a:p>
          <a:endParaRPr lang="nl-NL"/>
        </a:p>
      </dgm:t>
    </dgm:pt>
    <dgm:pt modelId="{D84ED7B2-A02F-D541-8690-45A5AB548989}" type="sibTrans" cxnId="{53615316-D8CA-6F45-AEE6-D8C6BB88F62A}">
      <dgm:prSet/>
      <dgm:spPr/>
      <dgm:t>
        <a:bodyPr/>
        <a:lstStyle/>
        <a:p>
          <a:endParaRPr lang="nl-NL"/>
        </a:p>
      </dgm:t>
    </dgm:pt>
    <dgm:pt modelId="{9C2DCC10-5EB6-2845-9580-14FCEB5DF9CE}">
      <dgm:prSet phldrT="[Tekst]" custT="1"/>
      <dgm:spPr/>
      <dgm:t>
        <a:bodyPr/>
        <a:lstStyle/>
        <a:p>
          <a:r>
            <a:rPr lang="nl-NL" sz="1800" b="1" dirty="0" err="1" smtClean="0"/>
            <a:t>Documentation</a:t>
          </a:r>
          <a:endParaRPr lang="nl-NL" sz="2000" b="1" dirty="0"/>
        </a:p>
      </dgm:t>
    </dgm:pt>
    <dgm:pt modelId="{2C86DEB6-1378-0146-A39C-71EE91AE04AC}" type="parTrans" cxnId="{70DDD2DC-E966-3D47-964E-5B3795C0F3B1}">
      <dgm:prSet/>
      <dgm:spPr/>
      <dgm:t>
        <a:bodyPr/>
        <a:lstStyle/>
        <a:p>
          <a:endParaRPr lang="nl-NL"/>
        </a:p>
      </dgm:t>
    </dgm:pt>
    <dgm:pt modelId="{02699022-E522-8445-A639-0640E2AAAB8E}" type="sibTrans" cxnId="{70DDD2DC-E966-3D47-964E-5B3795C0F3B1}">
      <dgm:prSet/>
      <dgm:spPr/>
      <dgm:t>
        <a:bodyPr/>
        <a:lstStyle/>
        <a:p>
          <a:endParaRPr lang="nl-NL"/>
        </a:p>
      </dgm:t>
    </dgm:pt>
    <dgm:pt modelId="{CE387922-A7A8-E444-83E9-756F837EAF74}">
      <dgm:prSet phldrT="[Tekst]" custT="1"/>
      <dgm:spPr/>
      <dgm:t>
        <a:bodyPr/>
        <a:lstStyle/>
        <a:p>
          <a:pPr marL="87313" indent="0"/>
          <a:r>
            <a:rPr lang="nl-NL" sz="1600" dirty="0" smtClean="0"/>
            <a:t>Focus</a:t>
          </a:r>
        </a:p>
        <a:p>
          <a:pPr marL="87313" indent="0"/>
          <a:r>
            <a:rPr lang="nl-NL" sz="1600" dirty="0" err="1" smtClean="0"/>
            <a:t>Reflection</a:t>
          </a:r>
          <a:r>
            <a:rPr lang="nl-NL" sz="1600" dirty="0" smtClean="0"/>
            <a:t> </a:t>
          </a:r>
          <a:endParaRPr lang="nl-NL" sz="1600" dirty="0"/>
        </a:p>
      </dgm:t>
    </dgm:pt>
    <dgm:pt modelId="{64447D74-2678-4A46-83A5-DBF7B68DA0C8}" type="parTrans" cxnId="{B632A84F-1547-BE49-ABA9-EB6FD4FCCB32}">
      <dgm:prSet/>
      <dgm:spPr/>
      <dgm:t>
        <a:bodyPr/>
        <a:lstStyle/>
        <a:p>
          <a:endParaRPr lang="nl-NL"/>
        </a:p>
      </dgm:t>
    </dgm:pt>
    <dgm:pt modelId="{98ABB1E3-052E-1047-BADC-A2BC13E255D4}" type="sibTrans" cxnId="{B632A84F-1547-BE49-ABA9-EB6FD4FCCB32}">
      <dgm:prSet/>
      <dgm:spPr/>
      <dgm:t>
        <a:bodyPr/>
        <a:lstStyle/>
        <a:p>
          <a:endParaRPr lang="nl-NL"/>
        </a:p>
      </dgm:t>
    </dgm:pt>
    <dgm:pt modelId="{5E8D2C93-4F68-F14E-9DED-19D86EC40AC7}">
      <dgm:prSet phldrT="[Tekst]" custT="1"/>
      <dgm:spPr/>
      <dgm:t>
        <a:bodyPr/>
        <a:lstStyle/>
        <a:p>
          <a:r>
            <a:rPr lang="nl-NL" sz="1600" dirty="0" smtClean="0"/>
            <a:t>Direct</a:t>
          </a:r>
          <a:endParaRPr lang="nl-NL" sz="1600" dirty="0" smtClean="0"/>
        </a:p>
        <a:p>
          <a:r>
            <a:rPr lang="nl-NL" sz="1600" dirty="0" smtClean="0"/>
            <a:t>Indirect</a:t>
          </a:r>
          <a:endParaRPr lang="nl-NL" sz="1600" dirty="0"/>
        </a:p>
      </dgm:t>
    </dgm:pt>
    <dgm:pt modelId="{C659FCFA-279D-024F-8C30-A4F862A310CC}" type="parTrans" cxnId="{8AEB4257-764E-2E42-92DF-55A655829F38}">
      <dgm:prSet/>
      <dgm:spPr/>
      <dgm:t>
        <a:bodyPr/>
        <a:lstStyle/>
        <a:p>
          <a:endParaRPr lang="nl-NL"/>
        </a:p>
      </dgm:t>
    </dgm:pt>
    <dgm:pt modelId="{F58505AD-6706-E342-B25C-3858590EA764}" type="sibTrans" cxnId="{8AEB4257-764E-2E42-92DF-55A655829F38}">
      <dgm:prSet/>
      <dgm:spPr/>
      <dgm:t>
        <a:bodyPr/>
        <a:lstStyle/>
        <a:p>
          <a:endParaRPr lang="nl-NL"/>
        </a:p>
      </dgm:t>
    </dgm:pt>
    <dgm:pt modelId="{E9B49F58-AFE5-7D44-86B5-36A74C51FAE0}">
      <dgm:prSet phldrT="[Tekst]" custT="1"/>
      <dgm:spPr/>
      <dgm:t>
        <a:bodyPr/>
        <a:lstStyle/>
        <a:p>
          <a:r>
            <a:rPr lang="nl-NL" sz="1800" b="1" dirty="0" err="1" smtClean="0"/>
            <a:t>Sustainable</a:t>
          </a:r>
          <a:endParaRPr lang="nl-NL" sz="2000" b="1" dirty="0"/>
        </a:p>
      </dgm:t>
    </dgm:pt>
    <dgm:pt modelId="{5E419643-9178-D545-9831-644F077B0912}" type="parTrans" cxnId="{C1AE71B2-40DF-F146-93E4-6D32D3C67018}">
      <dgm:prSet/>
      <dgm:spPr/>
      <dgm:t>
        <a:bodyPr/>
        <a:lstStyle/>
        <a:p>
          <a:endParaRPr lang="nl-NL"/>
        </a:p>
      </dgm:t>
    </dgm:pt>
    <dgm:pt modelId="{AA9C9B77-EB66-DC43-8207-56162FF42416}" type="sibTrans" cxnId="{C1AE71B2-40DF-F146-93E4-6D32D3C67018}">
      <dgm:prSet/>
      <dgm:spPr/>
      <dgm:t>
        <a:bodyPr/>
        <a:lstStyle/>
        <a:p>
          <a:endParaRPr lang="nl-NL"/>
        </a:p>
      </dgm:t>
    </dgm:pt>
    <dgm:pt modelId="{4B088575-71CE-B14D-A1D6-F47DA14BE9D4}">
      <dgm:prSet phldrT="[Tekst]" custT="1"/>
      <dgm:spPr/>
      <dgm:t>
        <a:bodyPr/>
        <a:lstStyle/>
        <a:p>
          <a:r>
            <a:rPr lang="nl-NL" sz="1600" dirty="0" smtClean="0"/>
            <a:t>In </a:t>
          </a:r>
          <a:r>
            <a:rPr lang="nl-NL" sz="1600" dirty="0" err="1" smtClean="0"/>
            <a:t>learning</a:t>
          </a:r>
          <a:endParaRPr lang="nl-NL" sz="1600" dirty="0" smtClean="0"/>
        </a:p>
        <a:p>
          <a:r>
            <a:rPr lang="nl-NL" sz="1600" dirty="0" smtClean="0"/>
            <a:t>In </a:t>
          </a:r>
          <a:r>
            <a:rPr lang="nl-NL" sz="1600" dirty="0" err="1" smtClean="0"/>
            <a:t>working</a:t>
          </a:r>
          <a:endParaRPr lang="nl-NL" sz="1600" dirty="0" smtClean="0"/>
        </a:p>
        <a:p>
          <a:r>
            <a:rPr lang="nl-NL" sz="1600" dirty="0" smtClean="0"/>
            <a:t>In </a:t>
          </a:r>
          <a:r>
            <a:rPr lang="nl-NL" sz="1600" dirty="0" smtClean="0"/>
            <a:t>living</a:t>
          </a:r>
          <a:endParaRPr lang="nl-NL" sz="1600" dirty="0"/>
        </a:p>
      </dgm:t>
    </dgm:pt>
    <dgm:pt modelId="{37F989BC-9EF4-C448-B4D4-C40E7C665D19}" type="parTrans" cxnId="{6E0EC621-03E8-234E-A511-6A0C7DB32412}">
      <dgm:prSet/>
      <dgm:spPr/>
      <dgm:t>
        <a:bodyPr/>
        <a:lstStyle/>
        <a:p>
          <a:endParaRPr lang="nl-NL"/>
        </a:p>
      </dgm:t>
    </dgm:pt>
    <dgm:pt modelId="{57C20284-BF47-8742-A295-22EBC01F7522}" type="sibTrans" cxnId="{6E0EC621-03E8-234E-A511-6A0C7DB32412}">
      <dgm:prSet/>
      <dgm:spPr/>
      <dgm:t>
        <a:bodyPr/>
        <a:lstStyle/>
        <a:p>
          <a:endParaRPr lang="nl-NL"/>
        </a:p>
      </dgm:t>
    </dgm:pt>
    <dgm:pt modelId="{1F3ADBF4-17F0-734A-9171-D6D7087C51D8}" type="pres">
      <dgm:prSet presAssocID="{E7947A13-3526-2249-A55D-CA5259F9306A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nl-NL"/>
        </a:p>
      </dgm:t>
    </dgm:pt>
    <dgm:pt modelId="{88C6FF26-F67F-E243-86A4-56488062A5B7}" type="pres">
      <dgm:prSet presAssocID="{A1943F6F-6AF5-E843-A432-9C465632E0FD}" presName="parentText1" presStyleLbl="node1" presStyleIdx="0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CC68C5D-6F2B-4841-8F2F-67149C312AB6}" type="pres">
      <dgm:prSet presAssocID="{A1943F6F-6AF5-E843-A432-9C465632E0FD}" presName="childText1" presStyleLbl="solidAlignAcc1" presStyleIdx="0" presStyleCnt="5" custScaleX="96281" custScaleY="35512" custLinFactNeighborY="-341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AFFFB32-24E3-764E-8883-98D6A558870C}" type="pres">
      <dgm:prSet presAssocID="{9C2DCC10-5EB6-2845-9580-14FCEB5DF9CE}" presName="parentText2" presStyleLbl="node1" presStyleIdx="1" presStyleCnt="5" custScaleX="102421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CE5B548-890C-524F-9DA4-F58B8460FF4E}" type="pres">
      <dgm:prSet presAssocID="{9C2DCC10-5EB6-2845-9580-14FCEB5DF9CE}" presName="childText2" presStyleLbl="solidAlignAcc1" presStyleIdx="1" presStyleCnt="5" custScaleX="106763" custScaleY="38310" custLinFactNeighborX="711" custLinFactNeighborY="-3200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FB76A32-43AB-204D-B31F-D3C26B1A2964}" type="pres">
      <dgm:prSet presAssocID="{18C71AB4-7AE2-BD4C-8C6A-2F2566EB112C}" presName="parentText3" presStyleLbl="node1" presStyleIdx="2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D5DFEDF-BF9D-F642-812E-6B9373050915}" type="pres">
      <dgm:prSet presAssocID="{18C71AB4-7AE2-BD4C-8C6A-2F2566EB112C}" presName="childText3" presStyleLbl="solidAlignAcc1" presStyleIdx="2" presStyleCnt="5" custScaleX="99369" custScaleY="33749" custLinFactNeighborX="752" custLinFactNeighborY="-353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670A74E-7471-6746-885E-402A5251EB26}" type="pres">
      <dgm:prSet presAssocID="{B991D713-3D78-0547-AEA4-602B0619C9D4}" presName="parentText4" presStyleLbl="node1" presStyleIdx="3" presStyleCnt="5" custScaleX="102919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35F654B-9F7B-6F42-A542-017B55AB7503}" type="pres">
      <dgm:prSet presAssocID="{B991D713-3D78-0547-AEA4-602B0619C9D4}" presName="childText4" presStyleLbl="solidAlignAcc1" presStyleIdx="3" presStyleCnt="5" custScaleX="100419" custScaleY="40366" custLinFactNeighborY="-324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08AC81F-2CC3-9744-AD15-A26A59AB5ADF}" type="pres">
      <dgm:prSet presAssocID="{E9B49F58-AFE5-7D44-86B5-36A74C51FAE0}" presName="parentText5" presStyleLbl="node1" presStyleIdx="4" presStyleCnt="5" custScaleX="97556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E96F933-694F-514F-9E5E-851AB9C3FD4A}" type="pres">
      <dgm:prSet presAssocID="{E9B49F58-AFE5-7D44-86B5-36A74C51FAE0}" presName="childText5" presStyleLbl="solidAlignAcc1" presStyleIdx="4" presStyleCnt="5" custScaleX="97290" custScaleY="56180" custLinFactNeighborX="1544" custLinFactNeighborY="-246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81A5D7C8-4610-9F43-A794-4B5C848F0B3B}" srcId="{E7947A13-3526-2249-A55D-CA5259F9306A}" destId="{18C71AB4-7AE2-BD4C-8C6A-2F2566EB112C}" srcOrd="2" destOrd="0" parTransId="{FA66A6A4-462C-5742-9F10-B2222881C9E6}" sibTransId="{1D471100-4294-7840-822C-5A22519963A8}"/>
    <dgm:cxn modelId="{70DDD2DC-E966-3D47-964E-5B3795C0F3B1}" srcId="{E7947A13-3526-2249-A55D-CA5259F9306A}" destId="{9C2DCC10-5EB6-2845-9580-14FCEB5DF9CE}" srcOrd="1" destOrd="0" parTransId="{2C86DEB6-1378-0146-A39C-71EE91AE04AC}" sibTransId="{02699022-E522-8445-A639-0640E2AAAB8E}"/>
    <dgm:cxn modelId="{EB722B5E-3E00-A74B-A842-8179CF605A44}" type="presOf" srcId="{A557D3AA-D0C1-714D-B4F9-61E54A274695}" destId="{6D5DFEDF-BF9D-F642-812E-6B9373050915}" srcOrd="0" destOrd="0" presId="urn:microsoft.com/office/officeart/2009/3/layout/IncreasingArrowsProcess"/>
    <dgm:cxn modelId="{8AEB4257-764E-2E42-92DF-55A655829F38}" srcId="{B991D713-3D78-0547-AEA4-602B0619C9D4}" destId="{5E8D2C93-4F68-F14E-9DED-19D86EC40AC7}" srcOrd="0" destOrd="0" parTransId="{C659FCFA-279D-024F-8C30-A4F862A310CC}" sibTransId="{F58505AD-6706-E342-B25C-3858590EA764}"/>
    <dgm:cxn modelId="{C1AE71B2-40DF-F146-93E4-6D32D3C67018}" srcId="{E7947A13-3526-2249-A55D-CA5259F9306A}" destId="{E9B49F58-AFE5-7D44-86B5-36A74C51FAE0}" srcOrd="4" destOrd="0" parTransId="{5E419643-9178-D545-9831-644F077B0912}" sibTransId="{AA9C9B77-EB66-DC43-8207-56162FF42416}"/>
    <dgm:cxn modelId="{76D50166-67AF-CB4F-AD37-53E47E247DB6}" type="presOf" srcId="{E9B49F58-AFE5-7D44-86B5-36A74C51FAE0}" destId="{C08AC81F-2CC3-9744-AD15-A26A59AB5ADF}" srcOrd="0" destOrd="0" presId="urn:microsoft.com/office/officeart/2009/3/layout/IncreasingArrowsProcess"/>
    <dgm:cxn modelId="{A1096C3B-E7B9-4441-9875-DF266EE30AF3}" type="presOf" srcId="{A1943F6F-6AF5-E843-A432-9C465632E0FD}" destId="{88C6FF26-F67F-E243-86A4-56488062A5B7}" srcOrd="0" destOrd="0" presId="urn:microsoft.com/office/officeart/2009/3/layout/IncreasingArrowsProcess"/>
    <dgm:cxn modelId="{53615316-D8CA-6F45-AEE6-D8C6BB88F62A}" srcId="{A1943F6F-6AF5-E843-A432-9C465632E0FD}" destId="{71ED0D63-D484-0941-86B9-ADDD67E0595A}" srcOrd="0" destOrd="0" parTransId="{2F715C27-55EE-A94F-A197-90366BCC75E0}" sibTransId="{D84ED7B2-A02F-D541-8690-45A5AB548989}"/>
    <dgm:cxn modelId="{A60ACCCA-98D2-EE40-95B3-FA46ED84282D}" type="presOf" srcId="{71ED0D63-D484-0941-86B9-ADDD67E0595A}" destId="{CCC68C5D-6F2B-4841-8F2F-67149C312AB6}" srcOrd="0" destOrd="0" presId="urn:microsoft.com/office/officeart/2009/3/layout/IncreasingArrowsProcess"/>
    <dgm:cxn modelId="{3FC335E5-2603-F04D-8CB2-5BDBD92318A2}" type="presOf" srcId="{18C71AB4-7AE2-BD4C-8C6A-2F2566EB112C}" destId="{1FB76A32-43AB-204D-B31F-D3C26B1A2964}" srcOrd="0" destOrd="0" presId="urn:microsoft.com/office/officeart/2009/3/layout/IncreasingArrowsProcess"/>
    <dgm:cxn modelId="{6E0EC621-03E8-234E-A511-6A0C7DB32412}" srcId="{E9B49F58-AFE5-7D44-86B5-36A74C51FAE0}" destId="{4B088575-71CE-B14D-A1D6-F47DA14BE9D4}" srcOrd="0" destOrd="0" parTransId="{37F989BC-9EF4-C448-B4D4-C40E7C665D19}" sibTransId="{57C20284-BF47-8742-A295-22EBC01F7522}"/>
    <dgm:cxn modelId="{35592CAE-0C6E-2C43-B492-F3D62DBA17B9}" type="presOf" srcId="{B991D713-3D78-0547-AEA4-602B0619C9D4}" destId="{9670A74E-7471-6746-885E-402A5251EB26}" srcOrd="0" destOrd="0" presId="urn:microsoft.com/office/officeart/2009/3/layout/IncreasingArrowsProcess"/>
    <dgm:cxn modelId="{2193E71D-9D72-344B-9BBD-D884D9E515CE}" srcId="{E7947A13-3526-2249-A55D-CA5259F9306A}" destId="{B991D713-3D78-0547-AEA4-602B0619C9D4}" srcOrd="3" destOrd="0" parTransId="{E0F2D97B-81EF-254A-8CE5-C7711A82C83B}" sibTransId="{438283ED-A4F0-044E-AB65-124EF9A55E63}"/>
    <dgm:cxn modelId="{9DA6E4A6-F80B-EC44-A3DE-FF4E46E0F292}" type="presOf" srcId="{E7947A13-3526-2249-A55D-CA5259F9306A}" destId="{1F3ADBF4-17F0-734A-9171-D6D7087C51D8}" srcOrd="0" destOrd="0" presId="urn:microsoft.com/office/officeart/2009/3/layout/IncreasingArrowsProcess"/>
    <dgm:cxn modelId="{D363C752-CC9C-644F-A861-FBEF33294C2E}" type="presOf" srcId="{5E8D2C93-4F68-F14E-9DED-19D86EC40AC7}" destId="{A35F654B-9F7B-6F42-A542-017B55AB7503}" srcOrd="0" destOrd="0" presId="urn:microsoft.com/office/officeart/2009/3/layout/IncreasingArrowsProcess"/>
    <dgm:cxn modelId="{A264518B-E3F8-484D-9DD8-643A39EED381}" type="presOf" srcId="{9C2DCC10-5EB6-2845-9580-14FCEB5DF9CE}" destId="{8AFFFB32-24E3-764E-8883-98D6A558870C}" srcOrd="0" destOrd="0" presId="urn:microsoft.com/office/officeart/2009/3/layout/IncreasingArrowsProcess"/>
    <dgm:cxn modelId="{5976512F-C86D-E34E-98B2-6ED934848D26}" type="presOf" srcId="{CE387922-A7A8-E444-83E9-756F837EAF74}" destId="{ECE5B548-890C-524F-9DA4-F58B8460FF4E}" srcOrd="0" destOrd="0" presId="urn:microsoft.com/office/officeart/2009/3/layout/IncreasingArrowsProcess"/>
    <dgm:cxn modelId="{B632A84F-1547-BE49-ABA9-EB6FD4FCCB32}" srcId="{9C2DCC10-5EB6-2845-9580-14FCEB5DF9CE}" destId="{CE387922-A7A8-E444-83E9-756F837EAF74}" srcOrd="0" destOrd="0" parTransId="{64447D74-2678-4A46-83A5-DBF7B68DA0C8}" sibTransId="{98ABB1E3-052E-1047-BADC-A2BC13E255D4}"/>
    <dgm:cxn modelId="{18953072-C793-5043-8710-FB40D4D90EDE}" srcId="{18C71AB4-7AE2-BD4C-8C6A-2F2566EB112C}" destId="{A557D3AA-D0C1-714D-B4F9-61E54A274695}" srcOrd="0" destOrd="0" parTransId="{A9FBEB13-65B7-5246-816F-B413F84F7FCB}" sibTransId="{029EA66B-29D3-254A-8029-3487DE6C805E}"/>
    <dgm:cxn modelId="{34C8E61A-8DE1-2B49-8D3A-B862FF6923F7}" srcId="{E7947A13-3526-2249-A55D-CA5259F9306A}" destId="{A1943F6F-6AF5-E843-A432-9C465632E0FD}" srcOrd="0" destOrd="0" parTransId="{0898E907-F329-4646-B40E-6D4FCA0DD202}" sibTransId="{1B90A6E6-BA51-7E4F-A743-16D057E4D3BF}"/>
    <dgm:cxn modelId="{845960C8-E1B9-C542-AB66-2A80D4FDDBD9}" type="presOf" srcId="{4B088575-71CE-B14D-A1D6-F47DA14BE9D4}" destId="{7E96F933-694F-514F-9E5E-851AB9C3FD4A}" srcOrd="0" destOrd="0" presId="urn:microsoft.com/office/officeart/2009/3/layout/IncreasingArrowsProcess"/>
    <dgm:cxn modelId="{267AE170-1B68-C54A-80AD-664246BB8424}" type="presParOf" srcId="{1F3ADBF4-17F0-734A-9171-D6D7087C51D8}" destId="{88C6FF26-F67F-E243-86A4-56488062A5B7}" srcOrd="0" destOrd="0" presId="urn:microsoft.com/office/officeart/2009/3/layout/IncreasingArrowsProcess"/>
    <dgm:cxn modelId="{67918689-8EF4-3241-A276-37A10098CCB2}" type="presParOf" srcId="{1F3ADBF4-17F0-734A-9171-D6D7087C51D8}" destId="{CCC68C5D-6F2B-4841-8F2F-67149C312AB6}" srcOrd="1" destOrd="0" presId="urn:microsoft.com/office/officeart/2009/3/layout/IncreasingArrowsProcess"/>
    <dgm:cxn modelId="{2164359A-EF43-9749-B64F-2A475B11AE26}" type="presParOf" srcId="{1F3ADBF4-17F0-734A-9171-D6D7087C51D8}" destId="{8AFFFB32-24E3-764E-8883-98D6A558870C}" srcOrd="2" destOrd="0" presId="urn:microsoft.com/office/officeart/2009/3/layout/IncreasingArrowsProcess"/>
    <dgm:cxn modelId="{0D3D1BC7-09DC-3A44-8408-4F2324D8FFF2}" type="presParOf" srcId="{1F3ADBF4-17F0-734A-9171-D6D7087C51D8}" destId="{ECE5B548-890C-524F-9DA4-F58B8460FF4E}" srcOrd="3" destOrd="0" presId="urn:microsoft.com/office/officeart/2009/3/layout/IncreasingArrowsProcess"/>
    <dgm:cxn modelId="{9D98ABED-4710-3D40-A66C-AAD6741DB665}" type="presParOf" srcId="{1F3ADBF4-17F0-734A-9171-D6D7087C51D8}" destId="{1FB76A32-43AB-204D-B31F-D3C26B1A2964}" srcOrd="4" destOrd="0" presId="urn:microsoft.com/office/officeart/2009/3/layout/IncreasingArrowsProcess"/>
    <dgm:cxn modelId="{EB2CF9CB-4A5E-644B-861E-B4A62C9951C8}" type="presParOf" srcId="{1F3ADBF4-17F0-734A-9171-D6D7087C51D8}" destId="{6D5DFEDF-BF9D-F642-812E-6B9373050915}" srcOrd="5" destOrd="0" presId="urn:microsoft.com/office/officeart/2009/3/layout/IncreasingArrowsProcess"/>
    <dgm:cxn modelId="{51C0EBFF-3AB2-3F4C-BF7B-7F1CD5DF4E15}" type="presParOf" srcId="{1F3ADBF4-17F0-734A-9171-D6D7087C51D8}" destId="{9670A74E-7471-6746-885E-402A5251EB26}" srcOrd="6" destOrd="0" presId="urn:microsoft.com/office/officeart/2009/3/layout/IncreasingArrowsProcess"/>
    <dgm:cxn modelId="{1BA938FD-0B49-8044-BC9F-377B72681C72}" type="presParOf" srcId="{1F3ADBF4-17F0-734A-9171-D6D7087C51D8}" destId="{A35F654B-9F7B-6F42-A542-017B55AB7503}" srcOrd="7" destOrd="0" presId="urn:microsoft.com/office/officeart/2009/3/layout/IncreasingArrowsProcess"/>
    <dgm:cxn modelId="{BEB01C63-EF0D-664F-9AAE-B1882949733F}" type="presParOf" srcId="{1F3ADBF4-17F0-734A-9171-D6D7087C51D8}" destId="{C08AC81F-2CC3-9744-AD15-A26A59AB5ADF}" srcOrd="8" destOrd="0" presId="urn:microsoft.com/office/officeart/2009/3/layout/IncreasingArrowsProcess"/>
    <dgm:cxn modelId="{78F1FC5C-B55D-B34E-A618-7B8B9868783B}" type="presParOf" srcId="{1F3ADBF4-17F0-734A-9171-D6D7087C51D8}" destId="{7E96F933-694F-514F-9E5E-851AB9C3FD4A}" srcOrd="9" destOrd="0" presId="urn:microsoft.com/office/officeart/2009/3/layout/IncreasingArrowsProcess"/>
  </dgm:cxnLst>
  <dgm:bg/>
  <dgm:whole>
    <a:ln>
      <a:solidFill>
        <a:schemeClr val="tx2">
          <a:lumMod val="5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B35E7-0B8D-8B4A-83AA-595195F8B069}">
      <dsp:nvSpPr>
        <dsp:cNvPr id="0" name=""/>
        <dsp:cNvSpPr/>
      </dsp:nvSpPr>
      <dsp:spPr>
        <a:xfrm>
          <a:off x="2094371" y="4847"/>
          <a:ext cx="3358341" cy="3358341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200" b="1" kern="1200" dirty="0" smtClean="0"/>
            <a:t>The </a:t>
          </a:r>
          <a:r>
            <a:rPr lang="nl-NL" sz="3200" b="1" kern="1200" dirty="0" err="1" smtClean="0"/>
            <a:t>learner</a:t>
          </a:r>
          <a:endParaRPr lang="nl-NL" sz="3200" b="1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b="1" kern="1200" dirty="0" smtClean="0"/>
            <a:t>=</a:t>
          </a:r>
          <a:endParaRPr lang="nl-NL" sz="2400" b="1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b="1" kern="1200" dirty="0" smtClean="0"/>
            <a:t>Personal standard</a:t>
          </a:r>
          <a:endParaRPr lang="nl-NL" sz="2400" b="1" kern="1200" dirty="0"/>
        </a:p>
      </dsp:txBody>
      <dsp:txXfrm>
        <a:off x="2542150" y="592556"/>
        <a:ext cx="2462783" cy="1511253"/>
      </dsp:txXfrm>
    </dsp:sp>
    <dsp:sp modelId="{5A5FD4EC-80F6-654A-813C-04641BB5FB2C}">
      <dsp:nvSpPr>
        <dsp:cNvPr id="0" name=""/>
        <dsp:cNvSpPr/>
      </dsp:nvSpPr>
      <dsp:spPr>
        <a:xfrm>
          <a:off x="3288340" y="2168928"/>
          <a:ext cx="3358341" cy="3358341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-2232386"/>
                <a:satOff val="13449"/>
                <a:lumOff val="107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-2232386"/>
                <a:satOff val="13449"/>
                <a:lumOff val="107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200" b="1" kern="1200" dirty="0" err="1" smtClean="0"/>
            <a:t>Employer</a:t>
          </a:r>
          <a:r>
            <a:rPr lang="nl-NL" sz="3200" b="1" kern="1200" dirty="0" smtClean="0"/>
            <a:t> </a:t>
          </a:r>
          <a:endParaRPr lang="nl-NL" sz="2400" b="1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b="1" kern="1200" dirty="0" smtClean="0"/>
            <a:t>=</a:t>
          </a:r>
          <a:endParaRPr lang="nl-NL" sz="2400" b="1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b="1" kern="1200" dirty="0" err="1" smtClean="0"/>
            <a:t>Occupational</a:t>
          </a:r>
          <a:r>
            <a:rPr lang="nl-NL" sz="2400" b="1" kern="1200" dirty="0" smtClean="0"/>
            <a:t> </a:t>
          </a:r>
          <a:r>
            <a:rPr lang="nl-NL" sz="2400" b="1" kern="1200" dirty="0" err="1" smtClean="0"/>
            <a:t>standards</a:t>
          </a:r>
          <a:endParaRPr lang="nl-NL" sz="2400" b="1" kern="1200" dirty="0"/>
        </a:p>
      </dsp:txBody>
      <dsp:txXfrm>
        <a:off x="4315433" y="3036499"/>
        <a:ext cx="2015004" cy="1847087"/>
      </dsp:txXfrm>
    </dsp:sp>
    <dsp:sp modelId="{2322AEDA-0DE1-DF42-BE49-080D6FDF36C5}">
      <dsp:nvSpPr>
        <dsp:cNvPr id="0" name=""/>
        <dsp:cNvSpPr/>
      </dsp:nvSpPr>
      <dsp:spPr>
        <a:xfrm>
          <a:off x="864737" y="2168928"/>
          <a:ext cx="3358341" cy="3358341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-4464771"/>
                <a:satOff val="26899"/>
                <a:lumOff val="215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-4464771"/>
                <a:satOff val="26899"/>
                <a:lumOff val="215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200" b="1" kern="1200" dirty="0" smtClean="0"/>
            <a:t>Teacher</a:t>
          </a:r>
          <a:endParaRPr lang="nl-NL" sz="2400" b="1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b="1" kern="1200" dirty="0" smtClean="0"/>
            <a:t>=</a:t>
          </a:r>
          <a:endParaRPr lang="nl-NL" sz="2400" b="1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b="1" kern="1200" dirty="0" err="1" smtClean="0"/>
            <a:t>Qualification</a:t>
          </a:r>
          <a:r>
            <a:rPr lang="nl-NL" sz="2400" b="1" kern="1200" dirty="0" smtClean="0"/>
            <a:t> </a:t>
          </a:r>
          <a:r>
            <a:rPr lang="nl-NL" sz="2400" b="1" kern="1200" dirty="0" err="1" smtClean="0"/>
            <a:t>standards</a:t>
          </a:r>
          <a:r>
            <a:rPr lang="nl-NL" sz="2400" b="1" kern="1200" dirty="0" smtClean="0"/>
            <a:t> </a:t>
          </a:r>
          <a:endParaRPr lang="nl-NL" sz="2400" b="1" kern="1200" dirty="0"/>
        </a:p>
      </dsp:txBody>
      <dsp:txXfrm>
        <a:off x="1180981" y="3036499"/>
        <a:ext cx="2015004" cy="18470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C6FF26-F67F-E243-86A4-56488062A5B7}">
      <dsp:nvSpPr>
        <dsp:cNvPr id="0" name=""/>
        <dsp:cNvSpPr/>
      </dsp:nvSpPr>
      <dsp:spPr>
        <a:xfrm>
          <a:off x="99079" y="214321"/>
          <a:ext cx="6948032" cy="1010438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60407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b="1" kern="1200" dirty="0" smtClean="0"/>
            <a:t>Engagement</a:t>
          </a:r>
          <a:endParaRPr lang="nl-NL" sz="2000" b="1" kern="1200" dirty="0"/>
        </a:p>
      </dsp:txBody>
      <dsp:txXfrm>
        <a:off x="99079" y="466931"/>
        <a:ext cx="6695423" cy="505219"/>
      </dsp:txXfrm>
    </dsp:sp>
    <dsp:sp modelId="{CCC68C5D-6F2B-4841-8F2F-67149C312AB6}">
      <dsp:nvSpPr>
        <dsp:cNvPr id="0" name=""/>
        <dsp:cNvSpPr/>
      </dsp:nvSpPr>
      <dsp:spPr>
        <a:xfrm>
          <a:off x="122958" y="956106"/>
          <a:ext cx="1236378" cy="6588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87313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err="1" smtClean="0"/>
            <a:t>Motivation</a:t>
          </a:r>
          <a:endParaRPr lang="nl-NL" sz="1600" kern="1200" dirty="0" smtClean="0"/>
        </a:p>
        <a:p>
          <a:pPr marL="87313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err="1" smtClean="0"/>
            <a:t>Meaning</a:t>
          </a:r>
          <a:endParaRPr lang="nl-NL" sz="1600" kern="1200" dirty="0"/>
        </a:p>
      </dsp:txBody>
      <dsp:txXfrm>
        <a:off x="122958" y="956106"/>
        <a:ext cx="1236378" cy="658863"/>
      </dsp:txXfrm>
    </dsp:sp>
    <dsp:sp modelId="{8AFFFB32-24E3-764E-8883-98D6A558870C}">
      <dsp:nvSpPr>
        <dsp:cNvPr id="0" name=""/>
        <dsp:cNvSpPr/>
      </dsp:nvSpPr>
      <dsp:spPr>
        <a:xfrm>
          <a:off x="1314513" y="551264"/>
          <a:ext cx="5801162" cy="1010438"/>
        </a:xfrm>
        <a:prstGeom prst="rightArrow">
          <a:avLst>
            <a:gd name="adj1" fmla="val 5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60407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b="1" kern="1200" dirty="0" err="1" smtClean="0"/>
            <a:t>Documentation</a:t>
          </a:r>
          <a:endParaRPr lang="nl-NL" sz="2000" b="1" kern="1200" dirty="0"/>
        </a:p>
      </dsp:txBody>
      <dsp:txXfrm>
        <a:off x="1314513" y="803874"/>
        <a:ext cx="5548553" cy="505219"/>
      </dsp:txXfrm>
    </dsp:sp>
    <dsp:sp modelId="{ECE5B548-890C-524F-9DA4-F58B8460FF4E}">
      <dsp:nvSpPr>
        <dsp:cNvPr id="0" name=""/>
        <dsp:cNvSpPr/>
      </dsp:nvSpPr>
      <dsp:spPr>
        <a:xfrm>
          <a:off x="1348783" y="1307706"/>
          <a:ext cx="1370981" cy="7107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87313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smtClean="0"/>
            <a:t>Focus</a:t>
          </a:r>
        </a:p>
        <a:p>
          <a:pPr marL="87313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err="1" smtClean="0"/>
            <a:t>Reflection</a:t>
          </a:r>
          <a:r>
            <a:rPr lang="nl-NL" sz="1600" kern="1200" dirty="0" smtClean="0"/>
            <a:t> </a:t>
          </a:r>
          <a:endParaRPr lang="nl-NL" sz="1600" kern="1200" dirty="0"/>
        </a:p>
      </dsp:txBody>
      <dsp:txXfrm>
        <a:off x="1348783" y="1307706"/>
        <a:ext cx="1370981" cy="710775"/>
      </dsp:txXfrm>
    </dsp:sp>
    <dsp:sp modelId="{1FB76A32-43AB-204D-B31F-D3C26B1A2964}">
      <dsp:nvSpPr>
        <dsp:cNvPr id="0" name=""/>
        <dsp:cNvSpPr/>
      </dsp:nvSpPr>
      <dsp:spPr>
        <a:xfrm>
          <a:off x="2667072" y="888206"/>
          <a:ext cx="4380039" cy="1010438"/>
        </a:xfrm>
        <a:prstGeom prst="rightArrow">
          <a:avLst>
            <a:gd name="adj1" fmla="val 5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60407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b="1" kern="1200" dirty="0" err="1" smtClean="0"/>
            <a:t>Assesssment</a:t>
          </a:r>
          <a:endParaRPr lang="nl-NL" sz="2000" b="1" kern="1200" dirty="0"/>
        </a:p>
      </dsp:txBody>
      <dsp:txXfrm>
        <a:off x="2667072" y="1140816"/>
        <a:ext cx="4127430" cy="505219"/>
      </dsp:txXfrm>
    </dsp:sp>
    <dsp:sp modelId="{6D5DFEDF-BF9D-F642-812E-6B9373050915}">
      <dsp:nvSpPr>
        <dsp:cNvPr id="0" name=""/>
        <dsp:cNvSpPr/>
      </dsp:nvSpPr>
      <dsp:spPr>
        <a:xfrm>
          <a:off x="2680780" y="1624917"/>
          <a:ext cx="1276032" cy="6261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87313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r>
            <a:rPr lang="en-AU" sz="1600" kern="1200" noProof="0" dirty="0" smtClean="0"/>
            <a:t>Process</a:t>
          </a:r>
        </a:p>
        <a:p>
          <a:pPr marL="87313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r>
            <a:rPr lang="nl-NL" sz="1600" kern="1200" dirty="0" smtClean="0"/>
            <a:t>Assessment </a:t>
          </a:r>
          <a:endParaRPr lang="nl-NL" sz="1600" kern="1200" dirty="0" smtClean="0"/>
        </a:p>
        <a:p>
          <a:pPr marL="87313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endParaRPr lang="nl-NL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600" kern="1200" dirty="0"/>
        </a:p>
      </dsp:txBody>
      <dsp:txXfrm>
        <a:off x="2680780" y="1624917"/>
        <a:ext cx="1276032" cy="626154"/>
      </dsp:txXfrm>
    </dsp:sp>
    <dsp:sp modelId="{9670A74E-7471-6746-885E-402A5251EB26}">
      <dsp:nvSpPr>
        <dsp:cNvPr id="0" name=""/>
        <dsp:cNvSpPr/>
      </dsp:nvSpPr>
      <dsp:spPr>
        <a:xfrm>
          <a:off x="3906587" y="1225149"/>
          <a:ext cx="3185701" cy="1010438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60407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b="1" kern="1200" dirty="0" smtClean="0"/>
            <a:t>Impact</a:t>
          </a:r>
          <a:endParaRPr lang="nl-NL" sz="1800" b="1" kern="1200" dirty="0"/>
        </a:p>
      </dsp:txBody>
      <dsp:txXfrm>
        <a:off x="3906587" y="1477759"/>
        <a:ext cx="2933092" cy="505219"/>
      </dsp:txXfrm>
    </dsp:sp>
    <dsp:sp modelId="{A35F654B-9F7B-6F42-A542-017B55AB7503}">
      <dsp:nvSpPr>
        <dsp:cNvPr id="0" name=""/>
        <dsp:cNvSpPr/>
      </dsp:nvSpPr>
      <dsp:spPr>
        <a:xfrm>
          <a:off x="3949073" y="1953390"/>
          <a:ext cx="1289515" cy="7489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smtClean="0"/>
            <a:t>Direct</a:t>
          </a:r>
          <a:endParaRPr lang="nl-NL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smtClean="0"/>
            <a:t>Indirect</a:t>
          </a:r>
          <a:endParaRPr lang="nl-NL" sz="1600" kern="1200" dirty="0"/>
        </a:p>
      </dsp:txBody>
      <dsp:txXfrm>
        <a:off x="3949073" y="1953390"/>
        <a:ext cx="1289515" cy="748921"/>
      </dsp:txXfrm>
    </dsp:sp>
    <dsp:sp modelId="{C08AC81F-2CC3-9744-AD15-A26A59AB5ADF}">
      <dsp:nvSpPr>
        <dsp:cNvPr id="0" name=""/>
        <dsp:cNvSpPr/>
      </dsp:nvSpPr>
      <dsp:spPr>
        <a:xfrm>
          <a:off x="5257894" y="1562092"/>
          <a:ext cx="1767082" cy="1010438"/>
        </a:xfrm>
        <a:prstGeom prst="rightArrow">
          <a:avLst>
            <a:gd name="adj1" fmla="val 5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60407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b="1" kern="1200" dirty="0" err="1" smtClean="0"/>
            <a:t>Sustainable</a:t>
          </a:r>
          <a:endParaRPr lang="nl-NL" sz="2000" b="1" kern="1200" dirty="0"/>
        </a:p>
      </dsp:txBody>
      <dsp:txXfrm>
        <a:off x="5257894" y="1814702"/>
        <a:ext cx="1514473" cy="505219"/>
      </dsp:txXfrm>
    </dsp:sp>
    <dsp:sp modelId="{7E96F933-694F-514F-9E5E-851AB9C3FD4A}">
      <dsp:nvSpPr>
        <dsp:cNvPr id="0" name=""/>
        <dsp:cNvSpPr/>
      </dsp:nvSpPr>
      <dsp:spPr>
        <a:xfrm>
          <a:off x="5272987" y="2289777"/>
          <a:ext cx="1249335" cy="10423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smtClean="0"/>
            <a:t>In </a:t>
          </a:r>
          <a:r>
            <a:rPr lang="nl-NL" sz="1600" kern="1200" dirty="0" err="1" smtClean="0"/>
            <a:t>learning</a:t>
          </a:r>
          <a:endParaRPr lang="nl-NL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smtClean="0"/>
            <a:t>In </a:t>
          </a:r>
          <a:r>
            <a:rPr lang="nl-NL" sz="1600" kern="1200" dirty="0" err="1" smtClean="0"/>
            <a:t>working</a:t>
          </a:r>
          <a:endParaRPr lang="nl-NL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smtClean="0"/>
            <a:t>In </a:t>
          </a:r>
          <a:r>
            <a:rPr lang="nl-NL" sz="1600" kern="1200" dirty="0" smtClean="0"/>
            <a:t>living</a:t>
          </a:r>
          <a:endParaRPr lang="nl-NL" sz="1600" kern="1200" dirty="0"/>
        </a:p>
      </dsp:txBody>
      <dsp:txXfrm>
        <a:off x="5272987" y="2289777"/>
        <a:ext cx="1249335" cy="10423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ACD5A-EB07-6148-BC6C-74E5AC640DED}" type="datetimeFigureOut">
              <a:rPr lang="nl-NL" smtClean="0"/>
              <a:t>06-11-17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DC23F3-DE51-B648-84A6-27FBC8026B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8288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31385-E821-CF44-80FD-66C4A8E4E33E}" type="datetimeFigureOut">
              <a:rPr lang="nl-NL" smtClean="0"/>
              <a:t>06-11-17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DD2EE-DF7D-F547-881F-73E4CBF8F7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4532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DD2EE-DF7D-F547-881F-73E4CBF8F735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5738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DD2EE-DF7D-F547-881F-73E4CBF8F735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166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5AB7-1212-9F4C-9BDD-315AC2A135E2}" type="datetime1">
              <a:rPr lang="nl-NL" smtClean="0"/>
              <a:t>06-11-17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cl3s.com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08AC-510C-184E-ABA0-8BAD255A54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5680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31EE-88ED-6D45-9A26-9F1C9A23258F}" type="datetime1">
              <a:rPr lang="nl-NL" smtClean="0"/>
              <a:t>06-11-17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cl3s.com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08AC-510C-184E-ABA0-8BAD255A54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427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5E7D4-154D-EE4B-A2D8-1717438852A1}" type="datetime1">
              <a:rPr lang="nl-NL" smtClean="0"/>
              <a:t>06-11-17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cl3s.com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08AC-510C-184E-ABA0-8BAD255A54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2362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414800" y="2030412"/>
            <a:ext cx="7444800" cy="4103987"/>
          </a:xfrm>
          <a:prstGeom prst="rect">
            <a:avLst/>
          </a:prstGeom>
        </p:spPr>
        <p:txBody>
          <a:bodyPr>
            <a:normAutofit/>
          </a:bodyPr>
          <a:lstStyle>
            <a:lvl2pPr marL="0" indent="-342000">
              <a:spcBef>
                <a:spcPts val="400"/>
              </a:spcBef>
              <a:spcAft>
                <a:spcPts val="600"/>
              </a:spcAft>
              <a:buClr>
                <a:schemeClr val="bg2"/>
              </a:buClr>
              <a:buFont typeface="+mj-lt"/>
              <a:buAutoNum type="arabicPeriod"/>
              <a:defRPr sz="2000"/>
            </a:lvl2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2C937-2E40-4E4E-B9BA-60F4F1A3638C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47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91F2-6DEC-2D47-B412-579DC18F5466}" type="datetime1">
              <a:rPr lang="nl-NL" smtClean="0"/>
              <a:t>06-11-17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cl3s.com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08AC-510C-184E-ABA0-8BAD255A54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0916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CEED-0537-F847-AAD0-9DADD0EE72FB}" type="datetime1">
              <a:rPr lang="nl-NL" smtClean="0"/>
              <a:t>06-11-17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cl3s.com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08AC-510C-184E-ABA0-8BAD255A54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4393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A617-D1E0-A948-B5B0-90054F892F1E}" type="datetime1">
              <a:rPr lang="nl-NL" smtClean="0"/>
              <a:t>06-11-17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cl3s.com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08AC-510C-184E-ABA0-8BAD255A54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7178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AAE60-26D9-6144-A72B-976D19CF959E}" type="datetime1">
              <a:rPr lang="nl-NL" smtClean="0"/>
              <a:t>06-11-17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cl3s.com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08AC-510C-184E-ABA0-8BAD255A54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7207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45EC-4F85-E245-AE9D-113E29B9AF9E}" type="datetime1">
              <a:rPr lang="nl-NL" smtClean="0"/>
              <a:t>06-11-17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cl3s.com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08AC-510C-184E-ABA0-8BAD255A54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442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51E3-8EA2-FD42-836E-644C2932F27B}" type="datetime1">
              <a:rPr lang="nl-NL" smtClean="0"/>
              <a:t>06-11-17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cl3s.com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08AC-510C-184E-ABA0-8BAD255A54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1691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D786B-88DC-3344-B03F-EB038041A4DE}" type="datetime1">
              <a:rPr lang="nl-NL" smtClean="0"/>
              <a:t>06-11-17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cl3s.com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08AC-510C-184E-ABA0-8BAD255A54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68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154D-76DB-D64F-8828-411A3631F69A}" type="datetime1">
              <a:rPr lang="nl-NL" smtClean="0"/>
              <a:t>06-11-17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cl3s.com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08AC-510C-184E-ABA0-8BAD255A54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538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E781F-8716-5F4D-9A09-256FAEBBC779}" type="datetime1">
              <a:rPr lang="nl-NL" smtClean="0"/>
              <a:t>06-11-17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cl3s.com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C08AC-510C-184E-ABA0-8BAD255A54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1058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g"/><Relationship Id="rId3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7" y="1673225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b="1" i="1" dirty="0" smtClean="0">
                <a:solidFill>
                  <a:srgbClr val="000000"/>
                </a:solidFill>
              </a:rPr>
              <a:t>From Diploma to Portfolio</a:t>
            </a:r>
            <a:endParaRPr lang="da-DK" sz="3200" b="1" dirty="0">
              <a:solidFill>
                <a:srgbClr val="000000"/>
              </a:solidFill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619672" y="3356992"/>
            <a:ext cx="6400800" cy="2184648"/>
          </a:xfrm>
        </p:spPr>
        <p:txBody>
          <a:bodyPr>
            <a:noAutofit/>
          </a:bodyPr>
          <a:lstStyle/>
          <a:p>
            <a:endParaRPr lang="da-DK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da-DK" sz="2400" dirty="0" smtClean="0">
                <a:solidFill>
                  <a:srgbClr val="000000"/>
                </a:solidFill>
              </a:rPr>
              <a:t>Dr. Ruud Duvekot</a:t>
            </a:r>
          </a:p>
          <a:p>
            <a:r>
              <a:rPr lang="da-DK" sz="2400" dirty="0" smtClean="0">
                <a:solidFill>
                  <a:srgbClr val="000000"/>
                </a:solidFill>
              </a:rPr>
              <a:t>Centre for </a:t>
            </a:r>
            <a:r>
              <a:rPr lang="da-DK" sz="2400" dirty="0" err="1" smtClean="0">
                <a:solidFill>
                  <a:srgbClr val="000000"/>
                </a:solidFill>
              </a:rPr>
              <a:t>Lifelong</a:t>
            </a:r>
            <a:r>
              <a:rPr lang="da-DK" sz="2400" dirty="0" smtClean="0">
                <a:solidFill>
                  <a:srgbClr val="000000"/>
                </a:solidFill>
              </a:rPr>
              <a:t> Learning Services (CL3S)</a:t>
            </a:r>
          </a:p>
          <a:p>
            <a:endParaRPr lang="da-DK" sz="2400" dirty="0" smtClean="0">
              <a:solidFill>
                <a:srgbClr val="000000"/>
              </a:solidFill>
            </a:endParaRPr>
          </a:p>
          <a:p>
            <a:r>
              <a:rPr lang="da-DK" sz="2400" b="1" dirty="0" err="1" smtClean="0">
                <a:solidFill>
                  <a:srgbClr val="000000"/>
                </a:solidFill>
              </a:rPr>
              <a:t>Lifelong</a:t>
            </a:r>
            <a:r>
              <a:rPr lang="da-DK" sz="2400" b="1" dirty="0" smtClean="0">
                <a:solidFill>
                  <a:srgbClr val="000000"/>
                </a:solidFill>
              </a:rPr>
              <a:t> Learning Conference, Singapore</a:t>
            </a:r>
            <a:endParaRPr lang="da-DK" sz="2400" b="1" dirty="0">
              <a:solidFill>
                <a:srgbClr val="000000"/>
              </a:solidFill>
            </a:endParaRPr>
          </a:p>
          <a:p>
            <a:r>
              <a:rPr lang="da-DK" sz="2400" b="1" dirty="0" smtClean="0">
                <a:solidFill>
                  <a:srgbClr val="000000"/>
                </a:solidFill>
              </a:rPr>
              <a:t>November 11, 2017</a:t>
            </a:r>
            <a:endParaRPr lang="da-DK" sz="2400" b="1" dirty="0" smtClean="0">
              <a:solidFill>
                <a:srgbClr val="000000"/>
              </a:solidFill>
            </a:endParaRPr>
          </a:p>
        </p:txBody>
      </p:sp>
      <p:pic>
        <p:nvPicPr>
          <p:cNvPr id="1026" name="Picture 2" descr="logo_roo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22" y="161156"/>
            <a:ext cx="1032491" cy="105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vak 2"/>
          <p:cNvSpPr txBox="1">
            <a:spLocks noChangeArrowheads="1"/>
          </p:cNvSpPr>
          <p:nvPr/>
        </p:nvSpPr>
        <p:spPr bwMode="auto">
          <a:xfrm>
            <a:off x="5514109" y="404663"/>
            <a:ext cx="3054335" cy="343481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nl-NL" sz="2000" dirty="0" smtClean="0">
                <a:solidFill>
                  <a:schemeClr val="bg1"/>
                </a:solidFill>
                <a:effectLst/>
                <a:ea typeface="Times New Roman"/>
              </a:rPr>
              <a:t>SUSS</a:t>
            </a:r>
            <a:r>
              <a:rPr lang="nl-NL" sz="2000" smtClean="0">
                <a:solidFill>
                  <a:schemeClr val="bg1"/>
                </a:solidFill>
                <a:effectLst/>
                <a:ea typeface="Times New Roman"/>
              </a:rPr>
              <a:t>, November 11, 2017</a:t>
            </a:r>
            <a:endParaRPr lang="nl-NL" sz="2000" dirty="0">
              <a:solidFill>
                <a:schemeClr val="bg1"/>
              </a:solidFill>
              <a:effectLst/>
              <a:ea typeface="Times New Roman"/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cl3s.com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897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75164" y="274638"/>
            <a:ext cx="6511636" cy="806017"/>
          </a:xfrm>
        </p:spPr>
        <p:txBody>
          <a:bodyPr>
            <a:normAutofit/>
          </a:bodyPr>
          <a:lstStyle/>
          <a:p>
            <a:pPr algn="l"/>
            <a:r>
              <a:rPr lang="nl-NL" sz="3600" dirty="0" smtClean="0">
                <a:solidFill>
                  <a:schemeClr val="tx1"/>
                </a:solidFill>
              </a:rPr>
              <a:t>The </a:t>
            </a:r>
            <a:r>
              <a:rPr lang="nl-NL" sz="3600" dirty="0" err="1">
                <a:solidFill>
                  <a:schemeClr val="tx1"/>
                </a:solidFill>
              </a:rPr>
              <a:t>D</a:t>
            </a:r>
            <a:r>
              <a:rPr lang="nl-NL" sz="3600" dirty="0" err="1" smtClean="0">
                <a:solidFill>
                  <a:schemeClr val="tx1"/>
                </a:solidFill>
              </a:rPr>
              <a:t>ialogue</a:t>
            </a:r>
            <a:r>
              <a:rPr lang="nl-NL" sz="3600" dirty="0" smtClean="0">
                <a:solidFill>
                  <a:schemeClr val="tx1"/>
                </a:solidFill>
              </a:rPr>
              <a:t> of Learning</a:t>
            </a:r>
            <a:endParaRPr lang="nl-NL" sz="3600" dirty="0">
              <a:solidFill>
                <a:schemeClr val="tx1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01" t="12726" r="17233" b="50910"/>
          <a:stretch/>
        </p:blipFill>
        <p:spPr>
          <a:xfrm>
            <a:off x="724028" y="1274619"/>
            <a:ext cx="7962772" cy="534813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8316" y="146504"/>
            <a:ext cx="730584" cy="641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222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110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nl-NL" sz="4000" dirty="0" err="1" smtClean="0">
                <a:solidFill>
                  <a:srgbClr val="000000"/>
                </a:solidFill>
              </a:rPr>
              <a:t>What</a:t>
            </a:r>
            <a:r>
              <a:rPr lang="nl-NL" sz="4000" dirty="0" smtClean="0">
                <a:solidFill>
                  <a:srgbClr val="000000"/>
                </a:solidFill>
              </a:rPr>
              <a:t> does </a:t>
            </a:r>
            <a:r>
              <a:rPr lang="nl-NL" sz="4000" dirty="0" err="1" smtClean="0">
                <a:solidFill>
                  <a:srgbClr val="000000"/>
                </a:solidFill>
              </a:rPr>
              <a:t>it</a:t>
            </a:r>
            <a:r>
              <a:rPr lang="nl-NL" sz="4000" dirty="0" smtClean="0">
                <a:solidFill>
                  <a:srgbClr val="000000"/>
                </a:solidFill>
              </a:rPr>
              <a:t> </a:t>
            </a:r>
            <a:r>
              <a:rPr lang="nl-NL" sz="4000" dirty="0" err="1" smtClean="0">
                <a:solidFill>
                  <a:srgbClr val="000000"/>
                </a:solidFill>
              </a:rPr>
              <a:t>mean</a:t>
            </a:r>
            <a:r>
              <a:rPr lang="nl-NL" sz="4000" dirty="0" smtClean="0">
                <a:solidFill>
                  <a:srgbClr val="000000"/>
                </a:solidFill>
              </a:rPr>
              <a:t> </a:t>
            </a:r>
            <a:r>
              <a:rPr lang="nl-NL" sz="4000" dirty="0" err="1" smtClean="0">
                <a:solidFill>
                  <a:srgbClr val="000000"/>
                </a:solidFill>
              </a:rPr>
              <a:t>for</a:t>
            </a:r>
            <a:r>
              <a:rPr lang="nl-NL" sz="4000" dirty="0" smtClean="0">
                <a:solidFill>
                  <a:srgbClr val="000000"/>
                </a:solidFill>
              </a:rPr>
              <a:t> </a:t>
            </a:r>
            <a:r>
              <a:rPr lang="nl-NL" sz="4000" dirty="0" err="1" smtClean="0">
                <a:solidFill>
                  <a:srgbClr val="000000"/>
                </a:solidFill>
              </a:rPr>
              <a:t>university</a:t>
            </a:r>
            <a:r>
              <a:rPr lang="nl-NL" sz="4000" dirty="0" smtClean="0">
                <a:solidFill>
                  <a:srgbClr val="000000"/>
                </a:solidFill>
              </a:rPr>
              <a:t>?</a:t>
            </a:r>
            <a:endParaRPr lang="nl-NL" sz="4000" dirty="0">
              <a:solidFill>
                <a:srgbClr val="000000"/>
              </a:solidFill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3"/>
          </p:nvPr>
        </p:nvSpPr>
        <p:spPr>
          <a:xfrm>
            <a:off x="611560" y="1700808"/>
            <a:ext cx="8176032" cy="41039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nl-NL" b="0" dirty="0">
              <a:solidFill>
                <a:srgbClr val="000000"/>
              </a:solidFill>
            </a:endParaRPr>
          </a:p>
          <a:p>
            <a:pPr marL="457200" indent="-457200">
              <a:buFontTx/>
              <a:buChar char="-"/>
            </a:pPr>
            <a:r>
              <a:rPr lang="nl-NL" b="0" dirty="0" err="1" smtClean="0">
                <a:solidFill>
                  <a:srgbClr val="000000"/>
                </a:solidFill>
              </a:rPr>
              <a:t>Create</a:t>
            </a:r>
            <a:r>
              <a:rPr lang="nl-NL" b="0" dirty="0" smtClean="0">
                <a:solidFill>
                  <a:srgbClr val="000000"/>
                </a:solidFill>
              </a:rPr>
              <a:t> </a:t>
            </a:r>
            <a:r>
              <a:rPr lang="nl-NL" b="0" dirty="0" err="1" smtClean="0">
                <a:solidFill>
                  <a:srgbClr val="000000"/>
                </a:solidFill>
              </a:rPr>
              <a:t>an</a:t>
            </a:r>
            <a:r>
              <a:rPr lang="nl-NL" b="0" dirty="0" smtClean="0">
                <a:solidFill>
                  <a:srgbClr val="000000"/>
                </a:solidFill>
              </a:rPr>
              <a:t> open </a:t>
            </a:r>
            <a:r>
              <a:rPr lang="nl-NL" b="0" dirty="0" err="1" smtClean="0">
                <a:solidFill>
                  <a:srgbClr val="000000"/>
                </a:solidFill>
              </a:rPr>
              <a:t>dialogue</a:t>
            </a:r>
            <a:r>
              <a:rPr lang="nl-NL" b="0" dirty="0" smtClean="0">
                <a:solidFill>
                  <a:srgbClr val="000000"/>
                </a:solidFill>
              </a:rPr>
              <a:t> </a:t>
            </a:r>
            <a:r>
              <a:rPr lang="nl-NL" b="0" dirty="0" err="1" smtClean="0">
                <a:solidFill>
                  <a:srgbClr val="000000"/>
                </a:solidFill>
              </a:rPr>
              <a:t>with</a:t>
            </a:r>
            <a:r>
              <a:rPr lang="nl-NL" b="0" dirty="0" smtClean="0">
                <a:solidFill>
                  <a:srgbClr val="000000"/>
                </a:solidFill>
              </a:rPr>
              <a:t> </a:t>
            </a:r>
            <a:r>
              <a:rPr lang="nl-NL" b="0" dirty="0" err="1" smtClean="0">
                <a:solidFill>
                  <a:srgbClr val="000000"/>
                </a:solidFill>
              </a:rPr>
              <a:t>learners</a:t>
            </a:r>
            <a:endParaRPr lang="nl-NL" b="0" dirty="0" smtClean="0">
              <a:solidFill>
                <a:srgbClr val="000000"/>
              </a:solidFill>
            </a:endParaRPr>
          </a:p>
          <a:p>
            <a:pPr marL="457200" indent="-457200">
              <a:buFontTx/>
              <a:buChar char="-"/>
            </a:pPr>
            <a:r>
              <a:rPr lang="nl-NL" dirty="0" smtClean="0">
                <a:solidFill>
                  <a:srgbClr val="000000"/>
                </a:solidFill>
              </a:rPr>
              <a:t>Link </a:t>
            </a:r>
            <a:r>
              <a:rPr lang="nl-NL" dirty="0" err="1" smtClean="0">
                <a:solidFill>
                  <a:srgbClr val="000000"/>
                </a:solidFill>
              </a:rPr>
              <a:t>validation</a:t>
            </a:r>
            <a:r>
              <a:rPr lang="nl-NL" dirty="0" smtClean="0">
                <a:solidFill>
                  <a:srgbClr val="000000"/>
                </a:solidFill>
              </a:rPr>
              <a:t> </a:t>
            </a:r>
            <a:r>
              <a:rPr lang="nl-NL" dirty="0" err="1" smtClean="0">
                <a:solidFill>
                  <a:srgbClr val="000000"/>
                </a:solidFill>
              </a:rPr>
              <a:t>and</a:t>
            </a:r>
            <a:r>
              <a:rPr lang="nl-NL" dirty="0" smtClean="0">
                <a:solidFill>
                  <a:srgbClr val="000000"/>
                </a:solidFill>
              </a:rPr>
              <a:t> blended </a:t>
            </a:r>
            <a:r>
              <a:rPr lang="nl-NL" dirty="0" err="1" smtClean="0">
                <a:solidFill>
                  <a:srgbClr val="000000"/>
                </a:solidFill>
              </a:rPr>
              <a:t>learning</a:t>
            </a:r>
            <a:r>
              <a:rPr lang="nl-NL" dirty="0" smtClean="0">
                <a:solidFill>
                  <a:srgbClr val="000000"/>
                </a:solidFill>
              </a:rPr>
              <a:t> </a:t>
            </a:r>
            <a:r>
              <a:rPr lang="nl-NL" dirty="0" err="1" smtClean="0">
                <a:solidFill>
                  <a:srgbClr val="000000"/>
                </a:solidFill>
              </a:rPr>
              <a:t>opportunities</a:t>
            </a:r>
            <a:endParaRPr lang="nl-NL" b="0" dirty="0" smtClean="0">
              <a:solidFill>
                <a:srgbClr val="000000"/>
              </a:solidFill>
            </a:endParaRPr>
          </a:p>
          <a:p>
            <a:pPr marL="457200" indent="-457200">
              <a:buFontTx/>
              <a:buChar char="-"/>
            </a:pPr>
            <a:r>
              <a:rPr lang="nl-NL" b="0" dirty="0" smtClean="0">
                <a:solidFill>
                  <a:srgbClr val="000000"/>
                </a:solidFill>
              </a:rPr>
              <a:t>Learning programmes </a:t>
            </a:r>
            <a:r>
              <a:rPr lang="nl-NL" b="0" dirty="0" err="1" smtClean="0">
                <a:solidFill>
                  <a:srgbClr val="000000"/>
                </a:solidFill>
              </a:rPr>
              <a:t>arranged</a:t>
            </a:r>
            <a:r>
              <a:rPr lang="nl-NL" b="0" dirty="0" smtClean="0">
                <a:solidFill>
                  <a:srgbClr val="000000"/>
                </a:solidFill>
              </a:rPr>
              <a:t> in </a:t>
            </a:r>
            <a:r>
              <a:rPr lang="nl-NL" b="0" dirty="0" err="1" smtClean="0">
                <a:solidFill>
                  <a:srgbClr val="000000"/>
                </a:solidFill>
              </a:rPr>
              <a:t>terms</a:t>
            </a:r>
            <a:r>
              <a:rPr lang="nl-NL" b="0" dirty="0" smtClean="0">
                <a:solidFill>
                  <a:srgbClr val="000000"/>
                </a:solidFill>
              </a:rPr>
              <a:t> of </a:t>
            </a:r>
            <a:r>
              <a:rPr lang="nl-NL" b="0" dirty="0" err="1" smtClean="0">
                <a:solidFill>
                  <a:srgbClr val="000000"/>
                </a:solidFill>
              </a:rPr>
              <a:t>learning</a:t>
            </a:r>
            <a:r>
              <a:rPr lang="nl-NL" b="0" dirty="0" smtClean="0">
                <a:solidFill>
                  <a:srgbClr val="000000"/>
                </a:solidFill>
              </a:rPr>
              <a:t> </a:t>
            </a:r>
            <a:r>
              <a:rPr lang="nl-NL" b="0" dirty="0" err="1" smtClean="0">
                <a:solidFill>
                  <a:srgbClr val="000000"/>
                </a:solidFill>
              </a:rPr>
              <a:t>outcomes</a:t>
            </a:r>
            <a:endParaRPr lang="nl-NL" b="0" dirty="0" smtClean="0">
              <a:solidFill>
                <a:srgbClr val="000000"/>
              </a:solidFill>
            </a:endParaRPr>
          </a:p>
          <a:p>
            <a:pPr marL="457200" indent="-457200">
              <a:buFontTx/>
              <a:buChar char="-"/>
            </a:pPr>
            <a:r>
              <a:rPr lang="nl-NL" dirty="0" smtClean="0">
                <a:solidFill>
                  <a:srgbClr val="000000"/>
                </a:solidFill>
              </a:rPr>
              <a:t>The </a:t>
            </a:r>
            <a:r>
              <a:rPr lang="nl-NL" dirty="0" err="1" smtClean="0">
                <a:solidFill>
                  <a:srgbClr val="000000"/>
                </a:solidFill>
              </a:rPr>
              <a:t>personal</a:t>
            </a:r>
            <a:r>
              <a:rPr lang="nl-NL" b="0" dirty="0" err="1" smtClean="0">
                <a:solidFill>
                  <a:srgbClr val="000000"/>
                </a:solidFill>
              </a:rPr>
              <a:t>portfolio</a:t>
            </a:r>
            <a:r>
              <a:rPr lang="nl-NL" b="0" dirty="0" smtClean="0">
                <a:solidFill>
                  <a:srgbClr val="000000"/>
                </a:solidFill>
              </a:rPr>
              <a:t> is </a:t>
            </a:r>
            <a:r>
              <a:rPr lang="nl-NL" b="0" dirty="0" err="1" smtClean="0">
                <a:solidFill>
                  <a:srgbClr val="000000"/>
                </a:solidFill>
              </a:rPr>
              <a:t>the</a:t>
            </a:r>
            <a:r>
              <a:rPr lang="nl-NL" b="0" dirty="0" smtClean="0">
                <a:solidFill>
                  <a:srgbClr val="000000"/>
                </a:solidFill>
              </a:rPr>
              <a:t> basis </a:t>
            </a:r>
            <a:r>
              <a:rPr lang="nl-NL" b="0" dirty="0" err="1" smtClean="0">
                <a:solidFill>
                  <a:srgbClr val="000000"/>
                </a:solidFill>
              </a:rPr>
              <a:t>for</a:t>
            </a:r>
            <a:r>
              <a:rPr lang="nl-NL" b="0" dirty="0" smtClean="0">
                <a:solidFill>
                  <a:srgbClr val="000000"/>
                </a:solidFill>
              </a:rPr>
              <a:t> </a:t>
            </a:r>
            <a:r>
              <a:rPr lang="nl-NL" b="0" dirty="0" err="1" smtClean="0">
                <a:solidFill>
                  <a:srgbClr val="000000"/>
                </a:solidFill>
              </a:rPr>
              <a:t>lifelong</a:t>
            </a:r>
            <a:r>
              <a:rPr lang="nl-NL" b="0" dirty="0" smtClean="0">
                <a:solidFill>
                  <a:srgbClr val="000000"/>
                </a:solidFill>
              </a:rPr>
              <a:t> </a:t>
            </a:r>
            <a:r>
              <a:rPr lang="nl-NL" b="0" dirty="0" err="1" smtClean="0">
                <a:solidFill>
                  <a:srgbClr val="000000"/>
                </a:solidFill>
              </a:rPr>
              <a:t>learning</a:t>
            </a:r>
            <a:endParaRPr lang="nl-NL" b="0" dirty="0">
              <a:solidFill>
                <a:srgbClr val="00000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BE2C937-2E40-4E4E-B9BA-60F4F1A3638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Tekstvak 5"/>
          <p:cNvSpPr txBox="1"/>
          <p:nvPr/>
        </p:nvSpPr>
        <p:spPr>
          <a:xfrm>
            <a:off x="8028384" y="1268760"/>
            <a:ext cx="111561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8316" y="146504"/>
            <a:ext cx="730584" cy="641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304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>
                <a:solidFill>
                  <a:srgbClr val="000000"/>
                </a:solidFill>
              </a:rPr>
              <a:t>Delors, </a:t>
            </a:r>
            <a:r>
              <a:rPr lang="nl-NL" dirty="0" smtClean="0">
                <a:solidFill>
                  <a:srgbClr val="000000"/>
                </a:solidFill>
              </a:rPr>
              <a:t>2013</a:t>
            </a:r>
            <a:endParaRPr lang="nl-NL" dirty="0">
              <a:solidFill>
                <a:srgbClr val="000000"/>
              </a:solidFill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3"/>
          </p:nvPr>
        </p:nvSpPr>
        <p:spPr>
          <a:xfrm>
            <a:off x="658852" y="1545772"/>
            <a:ext cx="8320048" cy="410398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i="1" dirty="0" err="1"/>
              <a:t>Lifelong</a:t>
            </a:r>
            <a:r>
              <a:rPr lang="nl-NL" i="1" dirty="0"/>
              <a:t> learning is </a:t>
            </a:r>
            <a:r>
              <a:rPr lang="nl-NL" i="1" dirty="0" err="1"/>
              <a:t>about</a:t>
            </a:r>
            <a:r>
              <a:rPr lang="nl-NL" i="1" dirty="0"/>
              <a:t> </a:t>
            </a:r>
            <a:r>
              <a:rPr lang="nl-NL" i="1" dirty="0" err="1"/>
              <a:t>work</a:t>
            </a:r>
            <a:r>
              <a:rPr lang="nl-NL" i="1" dirty="0"/>
              <a:t> </a:t>
            </a:r>
            <a:r>
              <a:rPr lang="nl-NL" i="1" dirty="0" err="1"/>
              <a:t>and</a:t>
            </a:r>
            <a:r>
              <a:rPr lang="nl-NL" i="1" dirty="0"/>
              <a:t> life, </a:t>
            </a:r>
            <a:r>
              <a:rPr lang="nl-NL" i="1" dirty="0" err="1"/>
              <a:t>success</a:t>
            </a:r>
            <a:r>
              <a:rPr lang="nl-NL" i="1" dirty="0"/>
              <a:t> in </a:t>
            </a:r>
            <a:r>
              <a:rPr lang="nl-NL" i="1" dirty="0" err="1"/>
              <a:t>work</a:t>
            </a:r>
            <a:r>
              <a:rPr lang="nl-NL" i="1" dirty="0"/>
              <a:t> </a:t>
            </a:r>
            <a:r>
              <a:rPr lang="nl-NL" i="1" dirty="0" err="1"/>
              <a:t>that</a:t>
            </a:r>
            <a:r>
              <a:rPr lang="nl-NL" i="1" dirty="0"/>
              <a:t> benefits the community, </a:t>
            </a:r>
            <a:r>
              <a:rPr lang="nl-NL" i="1" dirty="0" err="1"/>
              <a:t>and</a:t>
            </a:r>
            <a:r>
              <a:rPr lang="nl-NL" i="1" dirty="0"/>
              <a:t> the </a:t>
            </a:r>
            <a:r>
              <a:rPr lang="nl-NL" i="1" dirty="0" err="1"/>
              <a:t>future</a:t>
            </a:r>
            <a:r>
              <a:rPr lang="nl-NL" i="1" dirty="0"/>
              <a:t> of </a:t>
            </a:r>
            <a:r>
              <a:rPr lang="nl-NL" i="1" dirty="0" err="1"/>
              <a:t>our</a:t>
            </a:r>
            <a:r>
              <a:rPr lang="nl-NL" i="1" dirty="0"/>
              <a:t> </a:t>
            </a:r>
            <a:r>
              <a:rPr lang="nl-NL" i="1" dirty="0" err="1"/>
              <a:t>young</a:t>
            </a:r>
            <a:r>
              <a:rPr lang="nl-NL" i="1" dirty="0"/>
              <a:t> </a:t>
            </a:r>
            <a:r>
              <a:rPr lang="nl-NL" i="1" dirty="0" err="1" smtClean="0"/>
              <a:t>people</a:t>
            </a:r>
            <a:r>
              <a:rPr lang="nl-NL" i="1" dirty="0" smtClean="0"/>
              <a:t>. But </a:t>
            </a:r>
            <a:r>
              <a:rPr lang="nl-NL" i="1" dirty="0"/>
              <a:t>on a </a:t>
            </a:r>
            <a:r>
              <a:rPr lang="nl-NL" i="1" dirty="0" err="1"/>
              <a:t>deeper</a:t>
            </a:r>
            <a:r>
              <a:rPr lang="nl-NL" i="1" dirty="0"/>
              <a:t> level, </a:t>
            </a:r>
            <a:endParaRPr lang="nl-NL" i="1" dirty="0" smtClean="0"/>
          </a:p>
          <a:p>
            <a:pPr marL="0" indent="0">
              <a:buNone/>
            </a:pPr>
            <a:endParaRPr lang="nl-NL" i="1" dirty="0" smtClean="0"/>
          </a:p>
          <a:p>
            <a:pPr marL="0" indent="0">
              <a:buNone/>
            </a:pPr>
            <a:r>
              <a:rPr lang="nl-NL" i="1" dirty="0" err="1" smtClean="0">
                <a:solidFill>
                  <a:schemeClr val="accent4">
                    <a:lumMod val="50000"/>
                  </a:schemeClr>
                </a:solidFill>
              </a:rPr>
              <a:t>it</a:t>
            </a:r>
            <a:r>
              <a:rPr lang="nl-NL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nl-NL" i="1" dirty="0">
                <a:solidFill>
                  <a:schemeClr val="accent4">
                    <a:lumMod val="50000"/>
                  </a:schemeClr>
                </a:solidFill>
              </a:rPr>
              <a:t>is </a:t>
            </a:r>
            <a:r>
              <a:rPr lang="nl-NL" i="1" dirty="0" err="1">
                <a:solidFill>
                  <a:schemeClr val="accent4">
                    <a:lumMod val="50000"/>
                  </a:schemeClr>
                </a:solidFill>
              </a:rPr>
              <a:t>about</a:t>
            </a:r>
            <a:r>
              <a:rPr lang="nl-NL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nl-NL" i="1" dirty="0" err="1">
                <a:solidFill>
                  <a:schemeClr val="accent4">
                    <a:lumMod val="50000"/>
                  </a:schemeClr>
                </a:solidFill>
              </a:rPr>
              <a:t>knowing</a:t>
            </a:r>
            <a:r>
              <a:rPr lang="nl-NL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nl-NL" i="1" dirty="0" err="1">
                <a:solidFill>
                  <a:schemeClr val="accent4">
                    <a:lumMod val="50000"/>
                  </a:schemeClr>
                </a:solidFill>
              </a:rPr>
              <a:t>oneself</a:t>
            </a:r>
            <a:r>
              <a:rPr lang="nl-NL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nl-NL" i="1" dirty="0" err="1">
                <a:solidFill>
                  <a:schemeClr val="accent4">
                    <a:lumMod val="50000"/>
                  </a:schemeClr>
                </a:solidFill>
              </a:rPr>
              <a:t>better</a:t>
            </a:r>
            <a:r>
              <a:rPr lang="nl-NL" i="1" dirty="0">
                <a:solidFill>
                  <a:schemeClr val="accent4">
                    <a:lumMod val="50000"/>
                  </a:schemeClr>
                </a:solidFill>
              </a:rPr>
              <a:t> [-] </a:t>
            </a:r>
            <a:r>
              <a:rPr lang="nl-NL" i="1" dirty="0" err="1">
                <a:solidFill>
                  <a:schemeClr val="accent4">
                    <a:lumMod val="50000"/>
                  </a:schemeClr>
                </a:solidFill>
              </a:rPr>
              <a:t>gaining</a:t>
            </a:r>
            <a:r>
              <a:rPr lang="nl-NL" i="1" dirty="0">
                <a:solidFill>
                  <a:schemeClr val="accent4">
                    <a:lumMod val="50000"/>
                  </a:schemeClr>
                </a:solidFill>
              </a:rPr>
              <a:t> a kind of </a:t>
            </a:r>
            <a:r>
              <a:rPr lang="nl-NL" i="1" dirty="0" err="1">
                <a:solidFill>
                  <a:schemeClr val="accent4">
                    <a:lumMod val="50000"/>
                  </a:schemeClr>
                </a:solidFill>
              </a:rPr>
              <a:t>self-esteem</a:t>
            </a:r>
            <a:r>
              <a:rPr lang="nl-NL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nl-NL" i="1" dirty="0" err="1">
                <a:solidFill>
                  <a:schemeClr val="accent4">
                    <a:lumMod val="50000"/>
                  </a:schemeClr>
                </a:solidFill>
              </a:rPr>
              <a:t>to</a:t>
            </a:r>
            <a:r>
              <a:rPr lang="nl-NL" i="1" dirty="0">
                <a:solidFill>
                  <a:schemeClr val="accent4">
                    <a:lumMod val="50000"/>
                  </a:schemeClr>
                </a:solidFill>
              </a:rPr>
              <a:t> help </a:t>
            </a:r>
            <a:r>
              <a:rPr lang="nl-NL" i="1" dirty="0" err="1">
                <a:solidFill>
                  <a:schemeClr val="accent4">
                    <a:lumMod val="50000"/>
                  </a:schemeClr>
                </a:solidFill>
              </a:rPr>
              <a:t>us</a:t>
            </a:r>
            <a:r>
              <a:rPr lang="nl-NL" i="1" dirty="0">
                <a:solidFill>
                  <a:schemeClr val="accent4">
                    <a:lumMod val="50000"/>
                  </a:schemeClr>
                </a:solidFill>
              </a:rPr>
              <a:t> deal </a:t>
            </a:r>
            <a:r>
              <a:rPr lang="nl-NL" i="1" dirty="0" err="1">
                <a:solidFill>
                  <a:schemeClr val="accent4">
                    <a:lumMod val="50000"/>
                  </a:schemeClr>
                </a:solidFill>
              </a:rPr>
              <a:t>with</a:t>
            </a:r>
            <a:r>
              <a:rPr lang="nl-NL" i="1" dirty="0">
                <a:solidFill>
                  <a:schemeClr val="accent4">
                    <a:lumMod val="50000"/>
                  </a:schemeClr>
                </a:solidFill>
              </a:rPr>
              <a:t> the </a:t>
            </a:r>
            <a:r>
              <a:rPr lang="nl-NL" i="1" dirty="0" err="1">
                <a:solidFill>
                  <a:schemeClr val="accent4">
                    <a:lumMod val="50000"/>
                  </a:schemeClr>
                </a:solidFill>
              </a:rPr>
              <a:t>risks</a:t>
            </a:r>
            <a:r>
              <a:rPr lang="nl-NL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nl-NL" i="1" dirty="0" err="1">
                <a:solidFill>
                  <a:schemeClr val="accent4">
                    <a:lumMod val="50000"/>
                  </a:schemeClr>
                </a:solidFill>
              </a:rPr>
              <a:t>and</a:t>
            </a:r>
            <a:r>
              <a:rPr lang="nl-NL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nl-NL" i="1" dirty="0" err="1">
                <a:solidFill>
                  <a:schemeClr val="accent4">
                    <a:lumMod val="50000"/>
                  </a:schemeClr>
                </a:solidFill>
              </a:rPr>
              <a:t>constraints</a:t>
            </a:r>
            <a:r>
              <a:rPr lang="nl-NL" i="1" dirty="0">
                <a:solidFill>
                  <a:schemeClr val="accent4">
                    <a:lumMod val="50000"/>
                  </a:schemeClr>
                </a:solidFill>
              </a:rPr>
              <a:t> of life, </a:t>
            </a:r>
            <a:r>
              <a:rPr lang="nl-NL" i="1" dirty="0" err="1">
                <a:solidFill>
                  <a:schemeClr val="accent4">
                    <a:lumMod val="50000"/>
                  </a:schemeClr>
                </a:solidFill>
              </a:rPr>
              <a:t>and</a:t>
            </a:r>
            <a:r>
              <a:rPr lang="nl-NL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nl-NL" i="1" dirty="0" err="1">
                <a:solidFill>
                  <a:schemeClr val="accent4">
                    <a:lumMod val="50000"/>
                  </a:schemeClr>
                </a:solidFill>
              </a:rPr>
              <a:t>acquiring</a:t>
            </a:r>
            <a:r>
              <a:rPr lang="nl-NL" i="1" dirty="0">
                <a:solidFill>
                  <a:schemeClr val="accent4">
                    <a:lumMod val="50000"/>
                  </a:schemeClr>
                </a:solidFill>
              </a:rPr>
              <a:t> the </a:t>
            </a:r>
            <a:r>
              <a:rPr lang="nl-NL" i="1" dirty="0" err="1">
                <a:solidFill>
                  <a:schemeClr val="accent4">
                    <a:lumMod val="50000"/>
                  </a:schemeClr>
                </a:solidFill>
              </a:rPr>
              <a:t>ability</a:t>
            </a:r>
            <a:r>
              <a:rPr lang="nl-NL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nl-NL" i="1" dirty="0" err="1">
                <a:solidFill>
                  <a:schemeClr val="accent4">
                    <a:lumMod val="50000"/>
                  </a:schemeClr>
                </a:solidFill>
              </a:rPr>
              <a:t>to</a:t>
            </a:r>
            <a:r>
              <a:rPr lang="nl-NL" i="1" dirty="0">
                <a:solidFill>
                  <a:schemeClr val="accent4">
                    <a:lumMod val="50000"/>
                  </a:schemeClr>
                </a:solidFill>
              </a:rPr>
              <a:t> take control of </a:t>
            </a:r>
            <a:r>
              <a:rPr lang="nl-NL" i="1" dirty="0" err="1">
                <a:solidFill>
                  <a:schemeClr val="accent4">
                    <a:lumMod val="50000"/>
                  </a:schemeClr>
                </a:solidFill>
              </a:rPr>
              <a:t>our</a:t>
            </a:r>
            <a:r>
              <a:rPr lang="nl-NL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nl-NL" i="1" dirty="0" err="1">
                <a:solidFill>
                  <a:schemeClr val="accent4">
                    <a:lumMod val="50000"/>
                  </a:schemeClr>
                </a:solidFill>
              </a:rPr>
              <a:t>own</a:t>
            </a:r>
            <a:r>
              <a:rPr lang="nl-NL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nl-NL" i="1" dirty="0" err="1">
                <a:solidFill>
                  <a:schemeClr val="accent4">
                    <a:lumMod val="50000"/>
                  </a:schemeClr>
                </a:solidFill>
              </a:rPr>
              <a:t>lives</a:t>
            </a:r>
            <a:r>
              <a:rPr lang="nl-NL" i="1" dirty="0">
                <a:solidFill>
                  <a:schemeClr val="accent4">
                    <a:lumMod val="50000"/>
                  </a:schemeClr>
                </a:solidFill>
              </a:rPr>
              <a:t>.</a:t>
            </a:r>
            <a:r>
              <a:rPr lang="nl-NL" i="1" dirty="0"/>
              <a:t> 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8028384" y="1268760"/>
            <a:ext cx="111561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BE2C937-2E40-4E4E-B9BA-60F4F1A3638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8316" y="146504"/>
            <a:ext cx="730584" cy="641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524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sz="quarter" idx="13"/>
          </p:nvPr>
        </p:nvSpPr>
        <p:spPr>
          <a:xfrm>
            <a:off x="2634000" y="1337685"/>
            <a:ext cx="3531273" cy="41039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4000" dirty="0" err="1" smtClean="0"/>
              <a:t>Thank</a:t>
            </a:r>
            <a:r>
              <a:rPr lang="nl-NL" sz="4000" dirty="0" smtClean="0"/>
              <a:t> </a:t>
            </a:r>
            <a:r>
              <a:rPr lang="nl-NL" sz="4000" dirty="0" err="1" smtClean="0"/>
              <a:t>you</a:t>
            </a:r>
            <a:endParaRPr lang="nl-NL" sz="4000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err="1" smtClean="0"/>
              <a:t>Questions</a:t>
            </a:r>
            <a:r>
              <a:rPr lang="nl-NL" dirty="0" smtClean="0"/>
              <a:t>?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3600" b="1" i="1" dirty="0" smtClean="0"/>
              <a:t>rdu@cl3s.com</a:t>
            </a:r>
            <a:endParaRPr lang="nl-NL" sz="3600" b="1" i="1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8316" y="146504"/>
            <a:ext cx="730584" cy="641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028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75854" y="274638"/>
            <a:ext cx="7910945" cy="1143000"/>
          </a:xfrm>
        </p:spPr>
        <p:txBody>
          <a:bodyPr/>
          <a:lstStyle/>
          <a:p>
            <a:pPr algn="l"/>
            <a:r>
              <a:rPr lang="nl-NL" dirty="0" smtClean="0"/>
              <a:t>Context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cl3s.com</a:t>
            </a:r>
            <a:endParaRPr lang="nl-NL"/>
          </a:p>
        </p:txBody>
      </p:sp>
      <p:sp>
        <p:nvSpPr>
          <p:cNvPr id="5" name="Tijdelijke aanduiding voor inhoud 4"/>
          <p:cNvSpPr txBox="1">
            <a:spLocks noGrp="1"/>
          </p:cNvSpPr>
          <p:nvPr>
            <p:ph idx="1"/>
          </p:nvPr>
        </p:nvSpPr>
        <p:spPr>
          <a:xfrm>
            <a:off x="943264" y="1811045"/>
            <a:ext cx="8035636" cy="3280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buFontTx/>
              <a:buNone/>
            </a:pPr>
            <a:r>
              <a:rPr lang="nl-NL" sz="3600" b="1" dirty="0"/>
              <a:t>21st </a:t>
            </a:r>
            <a:r>
              <a:rPr lang="nl-NL" sz="3600" b="1" dirty="0" err="1"/>
              <a:t>century</a:t>
            </a:r>
            <a:r>
              <a:rPr lang="nl-NL" sz="3600" b="1" dirty="0"/>
              <a:t> </a:t>
            </a:r>
            <a:r>
              <a:rPr lang="nl-NL" sz="3600" b="1" dirty="0" err="1" smtClean="0"/>
              <a:t>learning</a:t>
            </a:r>
            <a:r>
              <a:rPr lang="nl-NL" sz="3600" b="1" dirty="0" smtClean="0"/>
              <a:t> is </a:t>
            </a:r>
            <a:r>
              <a:rPr lang="nl-NL" sz="3600" b="1" dirty="0" err="1" smtClean="0"/>
              <a:t>about</a:t>
            </a:r>
            <a:r>
              <a:rPr lang="nl-NL" sz="3600" b="1" dirty="0" smtClean="0"/>
              <a:t> </a:t>
            </a:r>
            <a:r>
              <a:rPr lang="mr-IN" sz="3600" b="1" dirty="0" smtClean="0"/>
              <a:t>…</a:t>
            </a:r>
            <a:endParaRPr lang="nl-NL" sz="2800" b="1" dirty="0" smtClean="0"/>
          </a:p>
          <a:p>
            <a:pPr marL="609600" indent="-609600">
              <a:buFontTx/>
              <a:buNone/>
            </a:pPr>
            <a:endParaRPr lang="nl-NL" sz="1200" dirty="0" smtClean="0"/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mr-IN" sz="2800" dirty="0" smtClean="0">
                <a:cs typeface="Helvetica"/>
              </a:rPr>
              <a:t>…</a:t>
            </a:r>
            <a:r>
              <a:rPr lang="nl-NL" sz="2800" dirty="0" smtClean="0">
                <a:cs typeface="Helvetica"/>
              </a:rPr>
              <a:t> </a:t>
            </a:r>
            <a:r>
              <a:rPr lang="en-US" sz="2800" dirty="0" smtClean="0">
                <a:cs typeface="Helvetica"/>
              </a:rPr>
              <a:t> formal</a:t>
            </a:r>
            <a:r>
              <a:rPr lang="en-US" sz="2800" dirty="0">
                <a:cs typeface="Helvetica"/>
              </a:rPr>
              <a:t>, informal and </a:t>
            </a:r>
            <a:r>
              <a:rPr lang="en-US" sz="2800" dirty="0" smtClean="0">
                <a:cs typeface="Helvetica"/>
              </a:rPr>
              <a:t>non-formal learning</a:t>
            </a:r>
            <a:endParaRPr lang="en-US" sz="2800" dirty="0">
              <a:cs typeface="Helvetica"/>
            </a:endParaRP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mr-IN" sz="2800" dirty="0" smtClean="0">
                <a:cs typeface="Helvetica"/>
              </a:rPr>
              <a:t>…</a:t>
            </a:r>
            <a:r>
              <a:rPr lang="nl-NL" sz="2800" dirty="0" smtClean="0">
                <a:cs typeface="Helvetica"/>
              </a:rPr>
              <a:t>  </a:t>
            </a:r>
            <a:r>
              <a:rPr lang="en-US" sz="2800" dirty="0" smtClean="0">
                <a:cs typeface="Helvetica"/>
              </a:rPr>
              <a:t>lifelong learning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mr-IN" sz="2800" dirty="0" smtClean="0">
                <a:cs typeface="Helvetica"/>
              </a:rPr>
              <a:t>…</a:t>
            </a:r>
            <a:r>
              <a:rPr lang="nl-NL" sz="2800" dirty="0" smtClean="0">
                <a:cs typeface="Helvetica"/>
              </a:rPr>
              <a:t>  </a:t>
            </a:r>
            <a:r>
              <a:rPr lang="en-US" sz="2800" dirty="0" smtClean="0">
                <a:cs typeface="Helvetica"/>
              </a:rPr>
              <a:t>output-steered learning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mr-IN" sz="2800" dirty="0" smtClean="0">
                <a:cs typeface="Helvetica"/>
              </a:rPr>
              <a:t>…</a:t>
            </a:r>
            <a:r>
              <a:rPr lang="nl-NL" sz="2800" dirty="0">
                <a:cs typeface="Helvetica"/>
              </a:rPr>
              <a:t> </a:t>
            </a:r>
            <a:r>
              <a:rPr lang="nl-NL" sz="2800" dirty="0" smtClean="0">
                <a:cs typeface="Helvetica"/>
              </a:rPr>
              <a:t> </a:t>
            </a:r>
            <a:r>
              <a:rPr lang="nl-NL" sz="2800" dirty="0" err="1" smtClean="0">
                <a:cs typeface="Helvetica"/>
              </a:rPr>
              <a:t>transversal</a:t>
            </a:r>
            <a:r>
              <a:rPr lang="nl-NL" sz="2800" dirty="0" smtClean="0">
                <a:cs typeface="Helvetica"/>
              </a:rPr>
              <a:t> </a:t>
            </a:r>
            <a:r>
              <a:rPr lang="en-US" sz="2800" dirty="0" smtClean="0">
                <a:cs typeface="Helvetica"/>
              </a:rPr>
              <a:t>skills and transferable competences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8316" y="146504"/>
            <a:ext cx="730584" cy="641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769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75854" y="274638"/>
            <a:ext cx="7910945" cy="1143000"/>
          </a:xfrm>
        </p:spPr>
        <p:txBody>
          <a:bodyPr/>
          <a:lstStyle/>
          <a:p>
            <a:pPr algn="l"/>
            <a:r>
              <a:rPr lang="nl-NL" dirty="0" err="1" smtClean="0"/>
              <a:t>Social</a:t>
            </a:r>
            <a:r>
              <a:rPr lang="nl-NL" dirty="0" smtClean="0"/>
              <a:t> </a:t>
            </a:r>
            <a:r>
              <a:rPr lang="nl-NL" dirty="0" err="1" smtClean="0"/>
              <a:t>transition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cl3s.com</a:t>
            </a:r>
            <a:endParaRPr lang="nl-NL"/>
          </a:p>
        </p:txBody>
      </p:sp>
      <p:sp>
        <p:nvSpPr>
          <p:cNvPr id="5" name="Tijdelijke aanduiding voor inhoud 4"/>
          <p:cNvSpPr txBox="1">
            <a:spLocks noGrp="1"/>
          </p:cNvSpPr>
          <p:nvPr>
            <p:ph idx="1"/>
          </p:nvPr>
        </p:nvSpPr>
        <p:spPr>
          <a:xfrm>
            <a:off x="943264" y="1698702"/>
            <a:ext cx="8035636" cy="4376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buFontTx/>
              <a:buNone/>
            </a:pPr>
            <a:r>
              <a:rPr lang="en-US" sz="2400" dirty="0" smtClean="0">
                <a:cs typeface="Helvetica"/>
              </a:rPr>
              <a:t>The diploma:</a:t>
            </a:r>
          </a:p>
          <a:p>
            <a:pPr>
              <a:buFontTx/>
              <a:buChar char="-"/>
            </a:pPr>
            <a:r>
              <a:rPr lang="en-US" sz="2400" dirty="0" smtClean="0">
                <a:cs typeface="Helvetica"/>
              </a:rPr>
              <a:t>A formal, one-time proof of excellence</a:t>
            </a:r>
          </a:p>
          <a:p>
            <a:pPr>
              <a:buFontTx/>
              <a:buChar char="-"/>
            </a:pPr>
            <a:r>
              <a:rPr lang="en-US" sz="2400" dirty="0" smtClean="0">
                <a:cs typeface="Helvetica"/>
              </a:rPr>
              <a:t>A</a:t>
            </a:r>
            <a:r>
              <a:rPr lang="nl-NL" sz="2400" dirty="0" smtClean="0">
                <a:cs typeface="Helvetica"/>
              </a:rPr>
              <a:t> pre-set </a:t>
            </a:r>
            <a:r>
              <a:rPr lang="nl-NL" sz="2400" dirty="0" err="1" smtClean="0">
                <a:cs typeface="Helvetica"/>
              </a:rPr>
              <a:t>learning</a:t>
            </a:r>
            <a:r>
              <a:rPr lang="nl-NL" sz="2400" dirty="0" smtClean="0">
                <a:cs typeface="Helvetica"/>
              </a:rPr>
              <a:t> </a:t>
            </a:r>
            <a:r>
              <a:rPr lang="nl-NL" sz="2400" dirty="0" err="1" smtClean="0">
                <a:cs typeface="Helvetica"/>
              </a:rPr>
              <a:t>road</a:t>
            </a:r>
            <a:r>
              <a:rPr lang="nl-NL" sz="2400" dirty="0" smtClean="0">
                <a:cs typeface="Helvetica"/>
              </a:rPr>
              <a:t> of ‘</a:t>
            </a:r>
            <a:r>
              <a:rPr lang="nl-NL" sz="2400" b="1" dirty="0" err="1" smtClean="0">
                <a:cs typeface="Helvetica"/>
              </a:rPr>
              <a:t>how</a:t>
            </a:r>
            <a:r>
              <a:rPr lang="nl-NL" sz="2400" dirty="0" smtClean="0">
                <a:cs typeface="Helvetica"/>
              </a:rPr>
              <a:t> &amp; </a:t>
            </a:r>
            <a:r>
              <a:rPr lang="nl-NL" sz="2400" b="1" dirty="0" err="1" smtClean="0">
                <a:cs typeface="Helvetica"/>
              </a:rPr>
              <a:t>what</a:t>
            </a:r>
            <a:r>
              <a:rPr lang="nl-NL" sz="2400" dirty="0" smtClean="0">
                <a:cs typeface="Helvetica"/>
              </a:rPr>
              <a:t> </a:t>
            </a:r>
            <a:r>
              <a:rPr lang="nl-NL" sz="2400" dirty="0" err="1" smtClean="0">
                <a:cs typeface="Helvetica"/>
              </a:rPr>
              <a:t>to</a:t>
            </a:r>
            <a:r>
              <a:rPr lang="nl-NL" sz="2400" dirty="0" smtClean="0">
                <a:cs typeface="Helvetica"/>
              </a:rPr>
              <a:t> </a:t>
            </a:r>
            <a:r>
              <a:rPr lang="nl-NL" sz="2400" dirty="0" err="1" smtClean="0">
                <a:cs typeface="Helvetica"/>
              </a:rPr>
              <a:t>learn</a:t>
            </a:r>
            <a:r>
              <a:rPr lang="nl-NL" sz="2400" dirty="0" smtClean="0">
                <a:cs typeface="Helvetica"/>
              </a:rPr>
              <a:t>’</a:t>
            </a:r>
            <a:endParaRPr lang="en-US" sz="2400" dirty="0" smtClean="0">
              <a:cs typeface="Helvetica"/>
            </a:endParaRPr>
          </a:p>
          <a:p>
            <a:pPr>
              <a:buFontTx/>
              <a:buChar char="-"/>
            </a:pPr>
            <a:r>
              <a:rPr lang="en-US" sz="2400" dirty="0" smtClean="0">
                <a:cs typeface="Helvetica"/>
              </a:rPr>
              <a:t>Is partly personally owned</a:t>
            </a:r>
          </a:p>
          <a:p>
            <a:pPr>
              <a:buFontTx/>
              <a:buChar char="-"/>
            </a:pPr>
            <a:endParaRPr lang="en-US" sz="2400" dirty="0">
              <a:cs typeface="Helvetica"/>
            </a:endParaRPr>
          </a:p>
          <a:p>
            <a:pPr marL="0" indent="0">
              <a:buNone/>
            </a:pPr>
            <a:r>
              <a:rPr lang="en-US" sz="2400" dirty="0" smtClean="0">
                <a:cs typeface="Helvetica"/>
              </a:rPr>
              <a:t>The portfolio:</a:t>
            </a:r>
          </a:p>
          <a:p>
            <a:pPr>
              <a:buFontTx/>
              <a:buChar char="-"/>
            </a:pPr>
            <a:r>
              <a:rPr lang="en-US" sz="2400" dirty="0" smtClean="0">
                <a:cs typeface="Helvetica"/>
              </a:rPr>
              <a:t>All proofs of excellence</a:t>
            </a:r>
          </a:p>
          <a:p>
            <a:pPr>
              <a:buFontTx/>
              <a:buChar char="-"/>
            </a:pPr>
            <a:r>
              <a:rPr lang="en-US" sz="2400" dirty="0">
                <a:cs typeface="Helvetica"/>
              </a:rPr>
              <a:t>L</a:t>
            </a:r>
            <a:r>
              <a:rPr lang="en-US" sz="2400" dirty="0" smtClean="0">
                <a:cs typeface="Helvetica"/>
              </a:rPr>
              <a:t>earning environment-independent learning (only </a:t>
            </a:r>
            <a:r>
              <a:rPr lang="en-US" sz="2400" b="1" dirty="0" smtClean="0">
                <a:cs typeface="Helvetica"/>
              </a:rPr>
              <a:t>what</a:t>
            </a:r>
            <a:r>
              <a:rPr lang="en-US" sz="2400" dirty="0" smtClean="0">
                <a:cs typeface="Helvetica"/>
              </a:rPr>
              <a:t> learned/to learn)</a:t>
            </a:r>
          </a:p>
          <a:p>
            <a:pPr>
              <a:buFontTx/>
              <a:buChar char="-"/>
            </a:pPr>
            <a:r>
              <a:rPr lang="en-US" sz="2400" dirty="0" smtClean="0">
                <a:cs typeface="Helvetica"/>
              </a:rPr>
              <a:t>Is personally owned</a:t>
            </a:r>
            <a:endParaRPr lang="en-US" sz="2400" dirty="0" smtClean="0">
              <a:cs typeface="Helvetica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8316" y="146504"/>
            <a:ext cx="730584" cy="641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795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1410" y="317547"/>
            <a:ext cx="7886700" cy="486017"/>
          </a:xfrm>
        </p:spPr>
        <p:txBody>
          <a:bodyPr>
            <a:noAutofit/>
          </a:bodyPr>
          <a:lstStyle/>
          <a:p>
            <a:pPr algn="l"/>
            <a:r>
              <a:rPr lang="nl-NL" sz="4000" dirty="0" smtClean="0"/>
              <a:t>The </a:t>
            </a:r>
            <a:r>
              <a:rPr lang="nl-NL" sz="4000" dirty="0" err="1" smtClean="0"/>
              <a:t>playing</a:t>
            </a:r>
            <a:r>
              <a:rPr lang="nl-NL" sz="4000" dirty="0" smtClean="0"/>
              <a:t> field</a:t>
            </a:r>
            <a:endParaRPr lang="nl-NL" sz="40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889325935"/>
              </p:ext>
            </p:extLst>
          </p:nvPr>
        </p:nvGraphicFramePr>
        <p:xfrm>
          <a:off x="886690" y="1066800"/>
          <a:ext cx="7511419" cy="55972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Afbeelding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48316" y="146504"/>
            <a:ext cx="730584" cy="641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912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272" y="232229"/>
            <a:ext cx="7855528" cy="1143000"/>
          </a:xfrm>
        </p:spPr>
        <p:txBody>
          <a:bodyPr/>
          <a:lstStyle/>
          <a:p>
            <a:pPr algn="l"/>
            <a:r>
              <a:rPr lang="nl-NL" dirty="0" err="1" smtClean="0"/>
              <a:t>Linking</a:t>
            </a:r>
            <a:r>
              <a:rPr lang="nl-NL" dirty="0" smtClean="0"/>
              <a:t> </a:t>
            </a:r>
            <a:r>
              <a:rPr lang="nl-NL" dirty="0" err="1" smtClean="0"/>
              <a:t>ownership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8316" y="146504"/>
            <a:ext cx="730584" cy="641643"/>
          </a:xfrm>
          <a:prstGeom prst="rect">
            <a:avLst/>
          </a:prstGeom>
        </p:spPr>
      </p:pic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cl3s.com</a:t>
            </a:r>
            <a:endParaRPr lang="nl-NL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31272" y="1916912"/>
            <a:ext cx="795319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1200"/>
              </a:spcAft>
            </a:pPr>
            <a:r>
              <a:rPr lang="en-GB" sz="2800" b="1" i="1" dirty="0" smtClean="0">
                <a:latin typeface="+mj-lt"/>
                <a:ea typeface="Helvetica" charset="0"/>
                <a:cs typeface="Helvetica" charset="0"/>
              </a:rPr>
              <a:t>Learning</a:t>
            </a:r>
            <a:r>
              <a:rPr lang="en-GB" sz="2800" i="1" dirty="0" smtClean="0">
                <a:latin typeface="+mj-lt"/>
                <a:ea typeface="Helvetica" charset="0"/>
                <a:cs typeface="Helvetica" charset="0"/>
              </a:rPr>
              <a:t> </a:t>
            </a:r>
            <a:r>
              <a:rPr lang="en-GB" sz="2800" i="1" dirty="0">
                <a:latin typeface="+mj-lt"/>
                <a:ea typeface="Helvetica" charset="0"/>
                <a:cs typeface="Helvetica" charset="0"/>
              </a:rPr>
              <a:t>needs to be addressed as a developmental and dialogical process of </a:t>
            </a:r>
            <a:r>
              <a:rPr lang="en-GB" sz="2800" i="1" dirty="0" smtClean="0">
                <a:latin typeface="+mj-lt"/>
                <a:ea typeface="Helvetica" charset="0"/>
                <a:cs typeface="Helvetica" charset="0"/>
              </a:rPr>
              <a:t>‘action</a:t>
            </a:r>
            <a:r>
              <a:rPr lang="en-GB" sz="2800" i="1" dirty="0">
                <a:latin typeface="+mj-lt"/>
                <a:ea typeface="Helvetica" charset="0"/>
                <a:cs typeface="Helvetica" charset="0"/>
              </a:rPr>
              <a:t>-reflection-</a:t>
            </a:r>
            <a:r>
              <a:rPr lang="en-GB" sz="2800" i="1" dirty="0" smtClean="0">
                <a:latin typeface="+mj-lt"/>
                <a:ea typeface="Helvetica" charset="0"/>
                <a:cs typeface="Helvetica" charset="0"/>
              </a:rPr>
              <a:t>praxis’ </a:t>
            </a:r>
            <a:r>
              <a:rPr lang="en-GB" sz="2800" i="1" dirty="0">
                <a:latin typeface="+mj-lt"/>
                <a:ea typeface="Helvetica" charset="0"/>
                <a:cs typeface="Helvetica" charset="0"/>
              </a:rPr>
              <a:t>of </a:t>
            </a:r>
            <a:r>
              <a:rPr lang="en-GB" sz="2800" i="1" dirty="0" err="1">
                <a:latin typeface="+mj-lt"/>
                <a:ea typeface="Helvetica" charset="0"/>
                <a:cs typeface="Helvetica" charset="0"/>
              </a:rPr>
              <a:t>ánd</a:t>
            </a:r>
            <a:r>
              <a:rPr lang="en-GB" sz="2800" i="1" dirty="0">
                <a:latin typeface="+mj-lt"/>
                <a:ea typeface="Helvetica" charset="0"/>
                <a:cs typeface="Helvetica" charset="0"/>
              </a:rPr>
              <a:t> by people </a:t>
            </a:r>
            <a:r>
              <a:rPr lang="en-GB" sz="2800" i="1" dirty="0" smtClean="0">
                <a:latin typeface="+mj-lt"/>
                <a:ea typeface="Helvetica" charset="0"/>
                <a:cs typeface="Helvetica" charset="0"/>
              </a:rPr>
              <a:t>(= </a:t>
            </a:r>
            <a:r>
              <a:rPr lang="en-GB" sz="2800" i="1" dirty="0">
                <a:latin typeface="+mj-lt"/>
                <a:ea typeface="Helvetica" charset="0"/>
                <a:cs typeface="Helvetica" charset="0"/>
              </a:rPr>
              <a:t>teachers </a:t>
            </a:r>
            <a:r>
              <a:rPr lang="en-GB" sz="2800" i="1" dirty="0" err="1">
                <a:latin typeface="+mj-lt"/>
                <a:ea typeface="Helvetica" charset="0"/>
                <a:cs typeface="Helvetica" charset="0"/>
              </a:rPr>
              <a:t>ánd</a:t>
            </a:r>
            <a:r>
              <a:rPr lang="en-GB" sz="2800" i="1" dirty="0">
                <a:latin typeface="+mj-lt"/>
                <a:ea typeface="Helvetica" charset="0"/>
                <a:cs typeface="Helvetica" charset="0"/>
              </a:rPr>
              <a:t> </a:t>
            </a:r>
            <a:r>
              <a:rPr lang="en-GB" sz="2800" i="1" dirty="0" smtClean="0">
                <a:latin typeface="+mj-lt"/>
                <a:ea typeface="Helvetica" charset="0"/>
                <a:cs typeface="Helvetica" charset="0"/>
              </a:rPr>
              <a:t>learners). </a:t>
            </a:r>
            <a:endParaRPr lang="en-GB" sz="2800" i="1" dirty="0" smtClean="0">
              <a:latin typeface="+mj-lt"/>
              <a:ea typeface="Helvetica" charset="0"/>
              <a:cs typeface="Helvetica" charset="0"/>
            </a:endParaRPr>
          </a:p>
          <a:p>
            <a:pPr>
              <a:spcAft>
                <a:spcPts val="1200"/>
              </a:spcAft>
            </a:pPr>
            <a:r>
              <a:rPr lang="en-GB" sz="2800" i="1" dirty="0" smtClean="0">
                <a:latin typeface="+mj-lt"/>
                <a:ea typeface="Helvetica" charset="0"/>
                <a:cs typeface="Helvetica" charset="0"/>
              </a:rPr>
              <a:t>It </a:t>
            </a:r>
            <a:r>
              <a:rPr lang="en-GB" sz="2800" i="1" dirty="0">
                <a:latin typeface="+mj-lt"/>
                <a:ea typeface="Helvetica" charset="0"/>
                <a:cs typeface="Helvetica" charset="0"/>
              </a:rPr>
              <a:t>is an anti-depositary process, contrasting the traditional ‘banking-system</a:t>
            </a:r>
            <a:r>
              <a:rPr lang="en-GB" sz="2800" i="1" dirty="0" smtClean="0">
                <a:latin typeface="+mj-lt"/>
                <a:ea typeface="Helvetica" charset="0"/>
                <a:cs typeface="Helvetica" charset="0"/>
              </a:rPr>
              <a:t>’.</a:t>
            </a:r>
          </a:p>
          <a:p>
            <a:pPr>
              <a:spcAft>
                <a:spcPts val="1200"/>
              </a:spcAft>
            </a:pPr>
            <a:endParaRPr lang="en-GB" i="1" dirty="0" smtClean="0">
              <a:latin typeface="+mj-lt"/>
              <a:ea typeface="Helvetica" charset="0"/>
              <a:cs typeface="Helvetica" charset="0"/>
            </a:endParaRPr>
          </a:p>
          <a:p>
            <a:pPr>
              <a:spcAft>
                <a:spcPts val="1200"/>
              </a:spcAft>
            </a:pPr>
            <a:r>
              <a:rPr lang="en-GB" sz="2800" i="1" dirty="0" smtClean="0">
                <a:latin typeface="+mj-lt"/>
                <a:ea typeface="Helvetica" charset="0"/>
                <a:cs typeface="Helvetica" charset="0"/>
              </a:rPr>
              <a:t>Paolo </a:t>
            </a:r>
            <a:r>
              <a:rPr lang="en-GB" sz="2800" i="1" dirty="0" smtClean="0">
                <a:latin typeface="+mj-lt"/>
                <a:ea typeface="Helvetica" charset="0"/>
                <a:cs typeface="Helvetica" charset="0"/>
              </a:rPr>
              <a:t>Freire, </a:t>
            </a:r>
            <a:r>
              <a:rPr lang="en-GB" sz="2800" i="1" dirty="0" smtClean="0">
                <a:latin typeface="+mj-lt"/>
                <a:ea typeface="Helvetica" charset="0"/>
                <a:cs typeface="Helvetica" charset="0"/>
              </a:rPr>
              <a:t>1972</a:t>
            </a:r>
          </a:p>
        </p:txBody>
      </p:sp>
    </p:spTree>
    <p:extLst>
      <p:ext uri="{BB962C8B-B14F-4D97-AF65-F5344CB8AC3E}">
        <p14:creationId xmlns:p14="http://schemas.microsoft.com/office/powerpoint/2010/main" val="471116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98513"/>
            <a:ext cx="8229600" cy="1143000"/>
          </a:xfrm>
        </p:spPr>
        <p:txBody>
          <a:bodyPr/>
          <a:lstStyle/>
          <a:p>
            <a:pPr algn="l"/>
            <a:r>
              <a:rPr lang="en-AU" b="1" i="1" dirty="0" smtClean="0"/>
              <a:t>Creating a dialogue?</a:t>
            </a:r>
            <a:endParaRPr lang="en-AU" b="1" i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95746" y="2353106"/>
            <a:ext cx="8229600" cy="4311218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800" smtClean="0"/>
              <a:t>It starts with me:</a:t>
            </a:r>
            <a:endParaRPr lang="en-AU" sz="2800" dirty="0" smtClean="0"/>
          </a:p>
          <a:p>
            <a:pPr marL="514350" indent="-514350">
              <a:buAutoNum type="arabicPeriod"/>
            </a:pPr>
            <a:r>
              <a:rPr lang="en-AU" sz="2800" dirty="0" smtClean="0"/>
              <a:t>B</a:t>
            </a:r>
            <a:r>
              <a:rPr lang="nl-NL" sz="2800" dirty="0" smtClean="0"/>
              <a:t>y </a:t>
            </a:r>
            <a:r>
              <a:rPr lang="nl-NL" sz="2800" dirty="0" err="1" smtClean="0"/>
              <a:t>knowing</a:t>
            </a:r>
            <a:r>
              <a:rPr lang="nl-NL" sz="2800" dirty="0" smtClean="0"/>
              <a:t> </a:t>
            </a:r>
            <a:r>
              <a:rPr lang="nl-NL" sz="2800" dirty="0" err="1" smtClean="0"/>
              <a:t>who</a:t>
            </a:r>
            <a:r>
              <a:rPr lang="nl-NL" sz="2800" dirty="0" smtClean="0"/>
              <a:t> I </a:t>
            </a:r>
            <a:r>
              <a:rPr lang="nl-NL" sz="2800" dirty="0" err="1" smtClean="0"/>
              <a:t>am</a:t>
            </a:r>
            <a:r>
              <a:rPr lang="nl-NL" sz="2800" dirty="0" smtClean="0"/>
              <a:t>, </a:t>
            </a:r>
            <a:r>
              <a:rPr lang="nl-NL" sz="2800" dirty="0" err="1" smtClean="0"/>
              <a:t>what</a:t>
            </a:r>
            <a:r>
              <a:rPr lang="nl-NL" sz="2800" dirty="0" smtClean="0"/>
              <a:t> I </a:t>
            </a:r>
            <a:r>
              <a:rPr lang="nl-NL" sz="2800" dirty="0" err="1" smtClean="0"/>
              <a:t>did</a:t>
            </a:r>
            <a:r>
              <a:rPr lang="nl-NL" sz="2800" dirty="0" smtClean="0"/>
              <a:t> </a:t>
            </a:r>
            <a:r>
              <a:rPr lang="nl-NL" sz="2800" dirty="0" err="1" smtClean="0"/>
              <a:t>and</a:t>
            </a:r>
            <a:r>
              <a:rPr lang="nl-NL" sz="2800" dirty="0" smtClean="0"/>
              <a:t> </a:t>
            </a:r>
            <a:r>
              <a:rPr lang="nl-NL" sz="2800" dirty="0" err="1" smtClean="0"/>
              <a:t>what’s</a:t>
            </a:r>
            <a:r>
              <a:rPr lang="nl-NL" sz="2800" dirty="0" smtClean="0"/>
              <a:t> next</a:t>
            </a:r>
          </a:p>
          <a:p>
            <a:pPr marL="514350" indent="-514350">
              <a:buAutoNum type="arabicPeriod"/>
            </a:pPr>
            <a:r>
              <a:rPr lang="nl-NL" sz="2800" dirty="0" err="1" smtClean="0"/>
              <a:t>By</a:t>
            </a:r>
            <a:r>
              <a:rPr lang="nl-NL" sz="2800" dirty="0" smtClean="0"/>
              <a:t> capitalising on </a:t>
            </a:r>
            <a:r>
              <a:rPr lang="nl-NL" sz="2800" dirty="0" err="1" smtClean="0"/>
              <a:t>that</a:t>
            </a:r>
            <a:r>
              <a:rPr lang="nl-NL" sz="2800" dirty="0" smtClean="0"/>
              <a:t> </a:t>
            </a:r>
            <a:r>
              <a:rPr lang="nl-NL" sz="2800" dirty="0" err="1" smtClean="0"/>
              <a:t>selfreflection</a:t>
            </a:r>
            <a:endParaRPr lang="nl-NL" sz="2800" dirty="0" smtClean="0"/>
          </a:p>
          <a:p>
            <a:pPr marL="514350" indent="-514350">
              <a:buAutoNum type="arabicPeriod"/>
            </a:pPr>
            <a:r>
              <a:rPr lang="nl-NL" sz="2800" dirty="0" smtClean="0"/>
              <a:t>Personal </a:t>
            </a:r>
            <a:r>
              <a:rPr lang="nl-NL" sz="2800" dirty="0" err="1" smtClean="0"/>
              <a:t>documentation</a:t>
            </a:r>
            <a:r>
              <a:rPr lang="nl-NL" sz="2800" dirty="0" smtClean="0"/>
              <a:t> </a:t>
            </a:r>
            <a:r>
              <a:rPr lang="nl-NL" sz="2800" dirty="0" err="1" smtClean="0"/>
              <a:t>and</a:t>
            </a:r>
            <a:r>
              <a:rPr lang="nl-NL" sz="2800" dirty="0" smtClean="0"/>
              <a:t> </a:t>
            </a:r>
            <a:r>
              <a:rPr lang="nl-NL" sz="2800" dirty="0" err="1" smtClean="0"/>
              <a:t>argumentation</a:t>
            </a:r>
            <a:endParaRPr lang="nl-NL" sz="2800" dirty="0" smtClean="0"/>
          </a:p>
          <a:p>
            <a:pPr marL="514350" indent="-514350">
              <a:buAutoNum type="arabicPeriod"/>
            </a:pPr>
            <a:r>
              <a:rPr lang="nl-NL" sz="2800" dirty="0" err="1" smtClean="0"/>
              <a:t>Reaching</a:t>
            </a:r>
            <a:r>
              <a:rPr lang="nl-NL" sz="2800" dirty="0" smtClean="0"/>
              <a:t> out </a:t>
            </a:r>
            <a:r>
              <a:rPr lang="nl-NL" sz="2800" dirty="0" err="1" smtClean="0"/>
              <a:t>to</a:t>
            </a:r>
            <a:r>
              <a:rPr lang="nl-NL" sz="2800" dirty="0" smtClean="0"/>
              <a:t> </a:t>
            </a:r>
            <a:r>
              <a:rPr lang="nl-NL" sz="2800" dirty="0" err="1" smtClean="0"/>
              <a:t>occupational</a:t>
            </a:r>
            <a:r>
              <a:rPr lang="nl-NL" sz="2800" dirty="0" smtClean="0"/>
              <a:t> </a:t>
            </a:r>
            <a:r>
              <a:rPr lang="nl-NL" sz="2800" dirty="0" err="1" smtClean="0"/>
              <a:t>and</a:t>
            </a:r>
            <a:r>
              <a:rPr lang="nl-NL" sz="2800" dirty="0" smtClean="0"/>
              <a:t> </a:t>
            </a:r>
            <a:r>
              <a:rPr lang="nl-NL" sz="2800" dirty="0" err="1" smtClean="0"/>
              <a:t>qualification</a:t>
            </a:r>
            <a:r>
              <a:rPr lang="nl-NL" sz="2800" dirty="0" smtClean="0"/>
              <a:t> </a:t>
            </a:r>
            <a:r>
              <a:rPr lang="nl-NL" sz="2800" dirty="0" err="1" smtClean="0"/>
              <a:t>standards</a:t>
            </a:r>
            <a:endParaRPr lang="nl-NL" sz="2800" dirty="0" smtClean="0"/>
          </a:p>
          <a:p>
            <a:pPr marL="514350" indent="-514350">
              <a:buAutoNum type="arabicPeriod"/>
            </a:pPr>
            <a:r>
              <a:rPr lang="nl-NL" sz="2800" dirty="0" err="1" smtClean="0"/>
              <a:t>Gaining</a:t>
            </a:r>
            <a:r>
              <a:rPr lang="nl-NL" sz="2800" dirty="0" smtClean="0"/>
              <a:t> </a:t>
            </a:r>
            <a:r>
              <a:rPr lang="nl-NL" sz="2800" dirty="0" err="1" smtClean="0"/>
              <a:t>ownership</a:t>
            </a:r>
            <a:r>
              <a:rPr lang="nl-NL" sz="2800" dirty="0" smtClean="0"/>
              <a:t> of MY </a:t>
            </a:r>
            <a:r>
              <a:rPr lang="nl-NL" sz="2800" dirty="0" err="1" smtClean="0"/>
              <a:t>learning</a:t>
            </a:r>
            <a:r>
              <a:rPr lang="nl-NL" sz="2800" dirty="0" smtClean="0"/>
              <a:t> </a:t>
            </a:r>
            <a:r>
              <a:rPr lang="nl-NL" sz="2800" dirty="0" err="1" smtClean="0"/>
              <a:t>process</a:t>
            </a:r>
            <a:r>
              <a:rPr lang="nl-NL" sz="2800" dirty="0" smtClean="0"/>
              <a:t> in </a:t>
            </a:r>
            <a:r>
              <a:rPr lang="nl-NL" sz="2800" dirty="0" err="1" smtClean="0"/>
              <a:t>dialogue</a:t>
            </a:r>
            <a:r>
              <a:rPr lang="nl-NL" sz="2800" dirty="0" smtClean="0"/>
              <a:t> </a:t>
            </a:r>
            <a:r>
              <a:rPr lang="nl-NL" sz="2800" dirty="0" err="1" smtClean="0"/>
              <a:t>with</a:t>
            </a:r>
            <a:r>
              <a:rPr lang="nl-NL" sz="2800" dirty="0" smtClean="0"/>
              <a:t> </a:t>
            </a:r>
            <a:r>
              <a:rPr lang="nl-NL" sz="2800" dirty="0" err="1" smtClean="0"/>
              <a:t>the</a:t>
            </a:r>
            <a:r>
              <a:rPr lang="nl-NL" sz="2800" dirty="0" smtClean="0"/>
              <a:t> systems</a:t>
            </a:r>
          </a:p>
          <a:p>
            <a:pPr marL="514350" indent="-514350">
              <a:buAutoNum type="arabicPeriod"/>
            </a:pPr>
            <a:endParaRPr lang="nl-NL" sz="2800" dirty="0" smtClean="0"/>
          </a:p>
          <a:p>
            <a:pPr marL="0" indent="0">
              <a:buNone/>
            </a:pPr>
            <a:endParaRPr lang="en-AU" sz="2800" b="1" i="1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8316" y="146504"/>
            <a:ext cx="730584" cy="641643"/>
          </a:xfrm>
          <a:prstGeom prst="rect">
            <a:avLst/>
          </a:prstGeom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cl3s.com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3259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98513"/>
            <a:ext cx="8229600" cy="1143000"/>
          </a:xfrm>
        </p:spPr>
        <p:txBody>
          <a:bodyPr/>
          <a:lstStyle/>
          <a:p>
            <a:pPr algn="l"/>
            <a:r>
              <a:rPr lang="en-AU" b="1" i="1" dirty="0" smtClean="0"/>
              <a:t>VPL’s the tool</a:t>
            </a:r>
            <a:endParaRPr lang="en-AU" b="1" i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814945"/>
            <a:ext cx="8229600" cy="4311218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AU" sz="2800" dirty="0"/>
          </a:p>
          <a:p>
            <a:pPr marL="0" indent="0">
              <a:buNone/>
            </a:pPr>
            <a:endParaRPr lang="en-AU" sz="2800" b="1" i="1" dirty="0" smtClean="0"/>
          </a:p>
          <a:p>
            <a:pPr marL="0" indent="0">
              <a:buNone/>
            </a:pPr>
            <a:r>
              <a:rPr lang="en-AU" sz="2800" b="1" i="1" dirty="0" smtClean="0"/>
              <a:t>Validation </a:t>
            </a:r>
            <a:r>
              <a:rPr lang="en-AU" sz="2800" b="1" i="1" dirty="0"/>
              <a:t>of Prior Learning </a:t>
            </a:r>
            <a:r>
              <a:rPr lang="en-AU" sz="2800" i="1" dirty="0"/>
              <a:t>is a </a:t>
            </a:r>
            <a:r>
              <a:rPr lang="en-AU" sz="2800" i="1" dirty="0" smtClean="0"/>
              <a:t>tool (or process) to </a:t>
            </a:r>
            <a:r>
              <a:rPr lang="en-AU" sz="2800" i="1" dirty="0"/>
              <a:t>help people get formal recognition for what they have learned through their experiences and for what they can do, know and understand.</a:t>
            </a:r>
            <a:endParaRPr lang="en-AU" sz="2800" i="1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8316" y="146504"/>
            <a:ext cx="730584" cy="641643"/>
          </a:xfrm>
          <a:prstGeom prst="rect">
            <a:avLst/>
          </a:prstGeom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cl3s.com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992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5590237"/>
              </p:ext>
            </p:extLst>
          </p:nvPr>
        </p:nvGraphicFramePr>
        <p:xfrm>
          <a:off x="904008" y="1856509"/>
          <a:ext cx="7214755" cy="40031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904008" y="704128"/>
            <a:ext cx="6234545" cy="847580"/>
          </a:xfrm>
        </p:spPr>
        <p:txBody>
          <a:bodyPr>
            <a:normAutofit/>
          </a:bodyPr>
          <a:lstStyle/>
          <a:p>
            <a:pPr algn="l"/>
            <a:r>
              <a:rPr lang="en-AU" sz="3200" b="1" i="1" dirty="0" smtClean="0"/>
              <a:t>The process of VPL</a:t>
            </a:r>
            <a:endParaRPr lang="en-AU" sz="3200" b="1" i="1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48316" y="146504"/>
            <a:ext cx="730584" cy="641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794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97527" y="274637"/>
            <a:ext cx="8229600" cy="1143000"/>
          </a:xfrm>
        </p:spPr>
        <p:txBody>
          <a:bodyPr/>
          <a:lstStyle/>
          <a:p>
            <a:pPr algn="l"/>
            <a:r>
              <a:rPr lang="nl-NL" dirty="0" smtClean="0"/>
              <a:t>Personalised </a:t>
            </a:r>
            <a:r>
              <a:rPr lang="nl-NL" dirty="0" err="1" smtClean="0"/>
              <a:t>learning</a:t>
            </a:r>
            <a:r>
              <a:rPr lang="nl-NL" dirty="0" smtClean="0"/>
              <a:t> </a:t>
            </a:r>
            <a:r>
              <a:rPr lang="mr-IN" dirty="0" smtClean="0"/>
              <a:t>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97527" y="1814512"/>
            <a:ext cx="6885709" cy="4144963"/>
          </a:xfrm>
        </p:spPr>
        <p:txBody>
          <a:bodyPr>
            <a:normAutofit/>
          </a:bodyPr>
          <a:lstStyle/>
          <a:p>
            <a:pPr marL="0" lvl="0" indent="0" defTabSz="914400">
              <a:spcBef>
                <a:spcPts val="0"/>
              </a:spcBef>
              <a:buNone/>
            </a:pPr>
            <a:r>
              <a:rPr lang="mr-IN" dirty="0" smtClean="0">
                <a:solidFill>
                  <a:srgbClr val="000000"/>
                </a:solidFill>
                <a:ea typeface="Helvetica" charset="0"/>
                <a:cs typeface="Helvetica" charset="0"/>
              </a:rPr>
              <a:t>…</a:t>
            </a:r>
            <a:r>
              <a:rPr lang="nl-NL" dirty="0" smtClean="0">
                <a:solidFill>
                  <a:srgbClr val="000000"/>
                </a:solidFill>
                <a:ea typeface="Helvetica" charset="0"/>
                <a:cs typeface="Helvetica" charset="0"/>
              </a:rPr>
              <a:t>. is </a:t>
            </a:r>
            <a:r>
              <a:rPr lang="nl-NL" dirty="0" err="1" smtClean="0">
                <a:solidFill>
                  <a:srgbClr val="000000"/>
                </a:solidFill>
                <a:ea typeface="Helvetica" charset="0"/>
                <a:cs typeface="Helvetica" charset="0"/>
              </a:rPr>
              <a:t>the</a:t>
            </a:r>
            <a:r>
              <a:rPr lang="nl-NL" dirty="0" smtClean="0">
                <a:solidFill>
                  <a:srgbClr val="000000"/>
                </a:solidFill>
                <a:ea typeface="Helvetica" charset="0"/>
                <a:cs typeface="Helvetica" charset="0"/>
              </a:rPr>
              <a:t> </a:t>
            </a:r>
            <a:r>
              <a:rPr lang="nl-NL" dirty="0" err="1" smtClean="0">
                <a:solidFill>
                  <a:srgbClr val="000000"/>
                </a:solidFill>
                <a:ea typeface="Helvetica" charset="0"/>
                <a:cs typeface="Helvetica" charset="0"/>
              </a:rPr>
              <a:t>outcome</a:t>
            </a:r>
            <a:r>
              <a:rPr lang="nl-NL" dirty="0" smtClean="0">
                <a:solidFill>
                  <a:srgbClr val="000000"/>
                </a:solidFill>
                <a:ea typeface="Helvetica" charset="0"/>
                <a:cs typeface="Helvetica" charset="0"/>
              </a:rPr>
              <a:t> of VPL, </a:t>
            </a:r>
            <a:r>
              <a:rPr lang="nl-NL" dirty="0" err="1" smtClean="0">
                <a:solidFill>
                  <a:srgbClr val="000000"/>
                </a:solidFill>
                <a:ea typeface="Helvetica" charset="0"/>
                <a:cs typeface="Helvetica" charset="0"/>
              </a:rPr>
              <a:t>when</a:t>
            </a:r>
            <a:r>
              <a:rPr lang="nl-NL" dirty="0" smtClean="0">
                <a:solidFill>
                  <a:srgbClr val="000000"/>
                </a:solidFill>
                <a:ea typeface="Helvetica" charset="0"/>
                <a:cs typeface="Helvetica" charset="0"/>
              </a:rPr>
              <a:t>:</a:t>
            </a:r>
          </a:p>
          <a:p>
            <a:pPr marL="0" lvl="0" indent="0" defTabSz="914400">
              <a:spcBef>
                <a:spcPts val="0"/>
              </a:spcBef>
              <a:buNone/>
            </a:pPr>
            <a:endParaRPr lang="nl-NL" dirty="0">
              <a:solidFill>
                <a:srgbClr val="000000"/>
              </a:solidFill>
              <a:ea typeface="Helvetica" charset="0"/>
              <a:cs typeface="Helvetica" charset="0"/>
            </a:endParaRPr>
          </a:p>
          <a:p>
            <a:pPr marL="0" indent="0">
              <a:buNone/>
            </a:pPr>
            <a:r>
              <a:rPr lang="nl-NL" dirty="0" smtClean="0">
                <a:ea typeface="Helvetica" charset="0"/>
                <a:cs typeface="Helvetica" charset="0"/>
              </a:rPr>
              <a:t>VPL </a:t>
            </a:r>
            <a:r>
              <a:rPr lang="nl-NL" dirty="0">
                <a:ea typeface="Helvetica" charset="0"/>
                <a:cs typeface="Helvetica" charset="0"/>
              </a:rPr>
              <a:t>is </a:t>
            </a:r>
            <a:r>
              <a:rPr lang="en-GB" i="1" dirty="0"/>
              <a:t>acquisition in </a:t>
            </a:r>
            <a:r>
              <a:rPr lang="en-GB" i="1" dirty="0" smtClean="0"/>
              <a:t>participation</a:t>
            </a:r>
            <a:r>
              <a:rPr lang="en-GB" dirty="0" smtClean="0"/>
              <a:t>, and  p</a:t>
            </a:r>
            <a:r>
              <a:rPr lang="en-GB" dirty="0" smtClean="0">
                <a:ea typeface="Helvetica" charset="0"/>
                <a:cs typeface="Helvetica" charset="0"/>
              </a:rPr>
              <a:t>ersonalised </a:t>
            </a:r>
            <a:r>
              <a:rPr lang="en-GB" dirty="0">
                <a:ea typeface="Helvetica" charset="0"/>
                <a:cs typeface="Helvetica" charset="0"/>
              </a:rPr>
              <a:t>learning is </a:t>
            </a:r>
            <a:r>
              <a:rPr lang="en-GB" i="1" dirty="0">
                <a:ea typeface="Helvetica" charset="0"/>
                <a:cs typeface="Helvetica" charset="0"/>
              </a:rPr>
              <a:t>participation in acquisition</a:t>
            </a:r>
            <a:endParaRPr lang="nl-NL" dirty="0">
              <a:ea typeface="Helvetica" charset="0"/>
              <a:cs typeface="Helvetica" charset="0"/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cl3s.com</a:t>
            </a:r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8316" y="146504"/>
            <a:ext cx="730584" cy="641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037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4889</TotalTime>
  <Words>423</Words>
  <Application>Microsoft Macintosh PowerPoint</Application>
  <PresentationFormat>Diavoorstelling (4:3)</PresentationFormat>
  <Paragraphs>99</Paragraphs>
  <Slides>13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9" baseType="lpstr">
      <vt:lpstr>Calibri</vt:lpstr>
      <vt:lpstr>Helvetica</vt:lpstr>
      <vt:lpstr>Mangal</vt:lpstr>
      <vt:lpstr>Times New Roman</vt:lpstr>
      <vt:lpstr>Arial</vt:lpstr>
      <vt:lpstr>Office-thema</vt:lpstr>
      <vt:lpstr>From Diploma to Portfolio</vt:lpstr>
      <vt:lpstr>Context</vt:lpstr>
      <vt:lpstr>Social transition</vt:lpstr>
      <vt:lpstr>The playing field</vt:lpstr>
      <vt:lpstr>Linking ownership</vt:lpstr>
      <vt:lpstr>Creating a dialogue?</vt:lpstr>
      <vt:lpstr>VPL’s the tool</vt:lpstr>
      <vt:lpstr>The process of VPL</vt:lpstr>
      <vt:lpstr>Personalised learning …</vt:lpstr>
      <vt:lpstr>The Dialogue of Learning</vt:lpstr>
      <vt:lpstr>What does it mean for university?</vt:lpstr>
      <vt:lpstr>Delors, 2013</vt:lpstr>
      <vt:lpstr>PowerPoint-presentatie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Country report The Netherlands</dc:title>
  <dc:creator>Ruud Duvekot</dc:creator>
  <cp:lastModifiedBy>Ruud Duvekot</cp:lastModifiedBy>
  <cp:revision>90</cp:revision>
  <cp:lastPrinted>2015-10-01T08:49:41Z</cp:lastPrinted>
  <dcterms:created xsi:type="dcterms:W3CDTF">2014-10-26T22:55:41Z</dcterms:created>
  <dcterms:modified xsi:type="dcterms:W3CDTF">2017-11-06T20:30:31Z</dcterms:modified>
</cp:coreProperties>
</file>